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96" r:id="rId3"/>
    <p:sldId id="264" r:id="rId4"/>
    <p:sldId id="271" r:id="rId5"/>
    <p:sldId id="257" r:id="rId6"/>
    <p:sldId id="262" r:id="rId7"/>
    <p:sldId id="263" r:id="rId8"/>
    <p:sldId id="258" r:id="rId9"/>
    <p:sldId id="261" r:id="rId10"/>
    <p:sldId id="259" r:id="rId11"/>
    <p:sldId id="330" r:id="rId12"/>
    <p:sldId id="260" r:id="rId13"/>
    <p:sldId id="265" r:id="rId14"/>
    <p:sldId id="266" r:id="rId15"/>
    <p:sldId id="268" r:id="rId16"/>
    <p:sldId id="272" r:id="rId17"/>
    <p:sldId id="269" r:id="rId18"/>
    <p:sldId id="267" r:id="rId19"/>
    <p:sldId id="270" r:id="rId20"/>
    <p:sldId id="273" r:id="rId21"/>
    <p:sldId id="274" r:id="rId22"/>
    <p:sldId id="310" r:id="rId23"/>
    <p:sldId id="275" r:id="rId24"/>
    <p:sldId id="277" r:id="rId25"/>
    <p:sldId id="309" r:id="rId26"/>
    <p:sldId id="278" r:id="rId27"/>
    <p:sldId id="311" r:id="rId28"/>
    <p:sldId id="313" r:id="rId29"/>
    <p:sldId id="314" r:id="rId30"/>
    <p:sldId id="315" r:id="rId31"/>
    <p:sldId id="331" r:id="rId32"/>
    <p:sldId id="279" r:id="rId33"/>
    <p:sldId id="318" r:id="rId34"/>
    <p:sldId id="319" r:id="rId35"/>
    <p:sldId id="280" r:id="rId36"/>
    <p:sldId id="281" r:id="rId37"/>
    <p:sldId id="322" r:id="rId38"/>
    <p:sldId id="320" r:id="rId39"/>
    <p:sldId id="286" r:id="rId40"/>
    <p:sldId id="287" r:id="rId41"/>
    <p:sldId id="288" r:id="rId42"/>
    <p:sldId id="289" r:id="rId43"/>
    <p:sldId id="290" r:id="rId44"/>
    <p:sldId id="291" r:id="rId45"/>
    <p:sldId id="292" r:id="rId46"/>
    <p:sldId id="293" r:id="rId47"/>
    <p:sldId id="308" r:id="rId48"/>
    <p:sldId id="324" r:id="rId49"/>
    <p:sldId id="323" r:id="rId50"/>
    <p:sldId id="306" r:id="rId51"/>
    <p:sldId id="325" r:id="rId52"/>
    <p:sldId id="327" r:id="rId53"/>
    <p:sldId id="328" r:id="rId54"/>
    <p:sldId id="329" r:id="rId55"/>
    <p:sldId id="326" r:id="rId56"/>
    <p:sldId id="283" r:id="rId57"/>
    <p:sldId id="305" r:id="rId58"/>
    <p:sldId id="294" r:id="rId59"/>
    <p:sldId id="295" r:id="rId60"/>
    <p:sldId id="304" r:id="rId61"/>
    <p:sldId id="300" r:id="rId62"/>
    <p:sldId id="303" r:id="rId63"/>
    <p:sldId id="298" r:id="rId64"/>
    <p:sldId id="282" r:id="rId65"/>
    <p:sldId id="284" r:id="rId66"/>
    <p:sldId id="332" r:id="rId67"/>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78"/>
    <p:restoredTop sz="94704"/>
  </p:normalViewPr>
  <p:slideViewPr>
    <p:cSldViewPr snapToGrid="0">
      <p:cViewPr varScale="1">
        <p:scale>
          <a:sx n="69" d="100"/>
          <a:sy n="69" d="100"/>
        </p:scale>
        <p:origin x="5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888E3-3940-65C3-FB5A-904284CB37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2EF185-FAF2-A6D8-D53A-9961711F8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DE3E14-1716-2B37-C05B-BA2644B880AC}"/>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715DE2BA-430F-24F8-AF36-67C02959B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FEFDF-3E51-EFE6-6F35-BEC157574740}"/>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259195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AD9EE-1C78-C540-0EE4-D129619B2D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E20E07-FD0C-9DC2-C37B-349E089C88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28C13-51A5-5677-18AC-0501C5753550}"/>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1F689DE5-E8B5-BAAD-8CA8-2707827E2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7297D-A2E8-1A7C-E130-95BBEE8558F8}"/>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16961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547711-B7E6-5D8E-09DE-785B97E8A8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6D82B9-88A4-D533-E297-2CFAE906C9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987CE-D793-6D96-C295-CF990C5C4195}"/>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D5DFB2A8-FF8D-24B8-78E5-51C41D711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2DA864-15B5-7905-D313-70909A95853C}"/>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359096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0A38-D531-12BA-E9B2-5B304B9C34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F95A92-99B9-01A5-7EA2-309FF59D94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53E8F4-D854-8C07-6DA8-E35B1D4AF517}"/>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85F733BF-1C88-0EA5-396B-DE2674AC6A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31769-97FA-EB21-DF79-3533F59933C8}"/>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211755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5EC53-62E7-FEE2-96D3-35A57EC342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0CE695-90BE-76B0-3C56-0CA246839C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E9C881-4710-AD21-312F-2B5C28655914}"/>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AD90B20D-59CB-F69D-E7AE-F9013DDA8E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A0A45-BDE2-9AB2-2E61-BC87B3E068A4}"/>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46841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49986-9F47-6369-B6F3-01356F0703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99AD4E-EB4A-962D-A18E-3F27F3E9B1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914363-F4C1-1C85-EBD4-84A6E2165E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EC1ED5-F07F-C132-A367-B7C43B7F276C}"/>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6" name="Footer Placeholder 5">
            <a:extLst>
              <a:ext uri="{FF2B5EF4-FFF2-40B4-BE49-F238E27FC236}">
                <a16:creationId xmlns:a16="http://schemas.microsoft.com/office/drawing/2014/main" id="{70E89544-613F-91D7-46F5-5DD8688978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089043-DF9D-DC84-0791-AEF3C46CCAF5}"/>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4269218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00AE5-354E-5D0A-150B-528AB1E6AF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6F6D0B-59F5-E1F6-B481-21286A78A8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6EF1BF-A967-1C7E-828B-74A485BA87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74F76-4196-E576-A7C0-CE05962133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6C5CE3-50F6-1CB8-FF96-2604978C59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FB3E35-6C83-23CF-F88D-B68DF429B425}"/>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8" name="Footer Placeholder 7">
            <a:extLst>
              <a:ext uri="{FF2B5EF4-FFF2-40B4-BE49-F238E27FC236}">
                <a16:creationId xmlns:a16="http://schemas.microsoft.com/office/drawing/2014/main" id="{F1CF77D9-AEC8-FBAC-F6B7-9DC06654D4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407EDC-BA5A-D2EF-7933-5924EFA17A10}"/>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755193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9108C-5A42-58C7-BB50-A943C05A03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E7E3C4-DAFD-D57D-5B50-E3B54522FE29}"/>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4" name="Footer Placeholder 3">
            <a:extLst>
              <a:ext uri="{FF2B5EF4-FFF2-40B4-BE49-F238E27FC236}">
                <a16:creationId xmlns:a16="http://schemas.microsoft.com/office/drawing/2014/main" id="{74859382-805E-5A19-9AD3-02AF5A61B3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D00450-2586-518B-BEA6-70366D79CE63}"/>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1876055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8A6337-9EB3-F33E-6E24-B16877ECBD78}"/>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3" name="Footer Placeholder 2">
            <a:extLst>
              <a:ext uri="{FF2B5EF4-FFF2-40B4-BE49-F238E27FC236}">
                <a16:creationId xmlns:a16="http://schemas.microsoft.com/office/drawing/2014/main" id="{67B33CE0-0116-E090-F3F0-FC3603E672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38DB03-CFF7-4E26-AFC9-CE2A994AF4A4}"/>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3634574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9F609-C6A7-0C07-E6B8-04BD3ED212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6E16DC-20C2-188B-C34A-4FEC78894B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8C74B5-80A2-E03F-AF8D-FC05C02B87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3AB1D-9C45-B0BD-229E-F1E491D2D3EE}"/>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6" name="Footer Placeholder 5">
            <a:extLst>
              <a:ext uri="{FF2B5EF4-FFF2-40B4-BE49-F238E27FC236}">
                <a16:creationId xmlns:a16="http://schemas.microsoft.com/office/drawing/2014/main" id="{B63624BA-F12F-4B67-A2F0-6799B2C1CA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57B73A-4B99-4291-5976-178357AB10BE}"/>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3572154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44583-AEEE-8180-2936-DD2B013A7A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12274B-D8A0-4CA4-2B41-2631E44E3C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2AD2E-CEFC-4291-8F8E-4DE9A2FEA6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E0987-FB0A-1DE1-E0EF-992C55B6E2F0}"/>
              </a:ext>
            </a:extLst>
          </p:cNvPr>
          <p:cNvSpPr>
            <a:spLocks noGrp="1"/>
          </p:cNvSpPr>
          <p:nvPr>
            <p:ph type="dt" sz="half" idx="10"/>
          </p:nvPr>
        </p:nvSpPr>
        <p:spPr/>
        <p:txBody>
          <a:bodyPr/>
          <a:lstStyle/>
          <a:p>
            <a:fld id="{36A40818-261C-B142-99C4-5DC05E0E35BA}" type="datetimeFigureOut">
              <a:rPr lang="en-US" smtClean="0"/>
              <a:t>10/24/2025</a:t>
            </a:fld>
            <a:endParaRPr lang="en-US"/>
          </a:p>
        </p:txBody>
      </p:sp>
      <p:sp>
        <p:nvSpPr>
          <p:cNvPr id="6" name="Footer Placeholder 5">
            <a:extLst>
              <a:ext uri="{FF2B5EF4-FFF2-40B4-BE49-F238E27FC236}">
                <a16:creationId xmlns:a16="http://schemas.microsoft.com/office/drawing/2014/main" id="{88934B3E-79E7-9F34-0E0F-468654FEFB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179F8-E62C-F30A-AF9D-8DBCF021BBF5}"/>
              </a:ext>
            </a:extLst>
          </p:cNvPr>
          <p:cNvSpPr>
            <a:spLocks noGrp="1"/>
          </p:cNvSpPr>
          <p:nvPr>
            <p:ph type="sldNum" sz="quarter" idx="12"/>
          </p:nvPr>
        </p:nvSpPr>
        <p:spPr/>
        <p:txBody>
          <a:bodyPr/>
          <a:lstStyle/>
          <a:p>
            <a:fld id="{5324B3AC-795E-CA43-8946-7048FC169C89}" type="slidenum">
              <a:rPr lang="en-US" smtClean="0"/>
              <a:t>‹#›</a:t>
            </a:fld>
            <a:endParaRPr lang="en-US"/>
          </a:p>
        </p:txBody>
      </p:sp>
    </p:spTree>
    <p:extLst>
      <p:ext uri="{BB962C8B-B14F-4D97-AF65-F5344CB8AC3E}">
        <p14:creationId xmlns:p14="http://schemas.microsoft.com/office/powerpoint/2010/main" val="1308076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7F7B30-BBC4-EE66-0801-857EF262AB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E8E342-012C-5ECD-912E-EA5D2451D3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ADFBF5-C4AE-F10E-8CF8-6F1FA1A8E3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A40818-261C-B142-99C4-5DC05E0E35BA}" type="datetimeFigureOut">
              <a:rPr lang="en-US" smtClean="0"/>
              <a:t>10/24/2025</a:t>
            </a:fld>
            <a:endParaRPr lang="en-US"/>
          </a:p>
        </p:txBody>
      </p:sp>
      <p:sp>
        <p:nvSpPr>
          <p:cNvPr id="5" name="Footer Placeholder 4">
            <a:extLst>
              <a:ext uri="{FF2B5EF4-FFF2-40B4-BE49-F238E27FC236}">
                <a16:creationId xmlns:a16="http://schemas.microsoft.com/office/drawing/2014/main" id="{A84A9513-0656-4BDE-B4ED-DE72AB2277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89D997-49C4-165B-103D-EDFF378DAB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24B3AC-795E-CA43-8946-7048FC169C89}" type="slidenum">
              <a:rPr lang="en-US" smtClean="0"/>
              <a:t>‹#›</a:t>
            </a:fld>
            <a:endParaRPr lang="en-US"/>
          </a:p>
        </p:txBody>
      </p:sp>
    </p:spTree>
    <p:extLst>
      <p:ext uri="{BB962C8B-B14F-4D97-AF65-F5344CB8AC3E}">
        <p14:creationId xmlns:p14="http://schemas.microsoft.com/office/powerpoint/2010/main" val="23872933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8877AF0-0ECA-E131-1642-FD8A7936B4BC}"/>
              </a:ext>
            </a:extLst>
          </p:cNvPr>
          <p:cNvSpPr>
            <a:spLocks noGrp="1"/>
          </p:cNvSpPr>
          <p:nvPr>
            <p:ph type="subTitle" idx="1"/>
          </p:nvPr>
        </p:nvSpPr>
        <p:spPr>
          <a:xfrm>
            <a:off x="1579418" y="3200256"/>
            <a:ext cx="9144000" cy="1655762"/>
          </a:xfrm>
        </p:spPr>
        <p:txBody>
          <a:bodyPr/>
          <a:lstStyle/>
          <a:p>
            <a:endParaRPr lang="tr-TR" b="1" dirty="0" smtClean="0">
              <a:latin typeface="Calibri" panose="020F0502020204030204" pitchFamily="34" charset="0"/>
              <a:cs typeface="Calibri" panose="020F0502020204030204" pitchFamily="34" charset="0"/>
            </a:endParaRPr>
          </a:p>
          <a:p>
            <a:r>
              <a:rPr lang="tr-TR" sz="3600" b="1" dirty="0" smtClean="0">
                <a:latin typeface="Times New Roman" panose="02020603050405020304" pitchFamily="18" charset="0"/>
                <a:cs typeface="Times New Roman" panose="02020603050405020304" pitchFamily="18" charset="0"/>
              </a:rPr>
              <a:t>ERASMUS+ DEĞİŞİM PROGRAMI</a:t>
            </a:r>
            <a:endParaRPr lang="en-US" sz="3600"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5426" y="1527001"/>
            <a:ext cx="3422173" cy="1562793"/>
          </a:xfrm>
          <a:prstGeom prst="rect">
            <a:avLst/>
          </a:prstGeom>
        </p:spPr>
      </p:pic>
    </p:spTree>
    <p:extLst>
      <p:ext uri="{BB962C8B-B14F-4D97-AF65-F5344CB8AC3E}">
        <p14:creationId xmlns:p14="http://schemas.microsoft.com/office/powerpoint/2010/main" val="1807241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32C13-5208-544C-C925-5E3B3FA2CE31}"/>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Başvuru </a:t>
            </a:r>
            <a:r>
              <a:rPr lang="tr-TR" sz="3600" b="1" dirty="0" smtClean="0">
                <a:latin typeface="Times New Roman" panose="02020603050405020304" pitchFamily="18" charset="0"/>
                <a:cs typeface="Times New Roman" panose="02020603050405020304" pitchFamily="18" charset="0"/>
              </a:rPr>
              <a:t>İşlemleri</a:t>
            </a:r>
            <a:r>
              <a:rPr lang="en-TR" sz="4000" dirty="0">
                <a:latin typeface="Calibri" panose="020F0502020204030204" pitchFamily="34" charset="0"/>
                <a:cs typeface="Calibri" panose="020F0502020204030204" pitchFamily="34" charset="0"/>
              </a:rPr>
              <a:t/>
            </a:r>
            <a:br>
              <a:rPr lang="en-TR" sz="4000" dirty="0">
                <a:latin typeface="Calibri" panose="020F0502020204030204" pitchFamily="34" charset="0"/>
                <a:cs typeface="Calibri" panose="020F0502020204030204" pitchFamily="34" charset="0"/>
              </a:rPr>
            </a:b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CF6EA93-2FDB-818A-2E28-2597498F8E0B}"/>
              </a:ext>
            </a:extLst>
          </p:cNvPr>
          <p:cNvSpPr>
            <a:spLocks noGrp="1"/>
          </p:cNvSpPr>
          <p:nvPr>
            <p:ph idx="1"/>
          </p:nvPr>
        </p:nvSpPr>
        <p:spPr>
          <a:xfrm>
            <a:off x="838200" y="1509102"/>
            <a:ext cx="10515600" cy="4351338"/>
          </a:xfrm>
        </p:spPr>
        <p:txBody>
          <a:bodyPr>
            <a:noAutofit/>
          </a:bodyPr>
          <a:lstStyle/>
          <a:p>
            <a:pPr algn="just"/>
            <a:r>
              <a:rPr lang="tr-TR" sz="2400" dirty="0">
                <a:latin typeface="Times New Roman" panose="02020603050405020304" pitchFamily="18" charset="0"/>
                <a:cs typeface="Times New Roman" panose="02020603050405020304" pitchFamily="18" charset="0"/>
              </a:rPr>
              <a:t>Daire Başkanlığı web sayfasında Erasmus+ değişim programlarına başvurularla ilgili bilgiler güncel olarak yayınlanır.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Öğrenciler başvurularında, Değişim Programları Seçim Komisyonunun belirlediği sayıda üniversite tercihinde bulunur. </a:t>
            </a:r>
          </a:p>
          <a:p>
            <a:pPr algn="just"/>
            <a:r>
              <a:rPr lang="tr-TR" sz="2400" dirty="0">
                <a:latin typeface="Times New Roman" panose="02020603050405020304" pitchFamily="18" charset="0"/>
                <a:cs typeface="Times New Roman" panose="02020603050405020304" pitchFamily="18" charset="0"/>
              </a:rPr>
              <a:t>Öğrenciler başvuruları sırasında tercih yaparken ilgili koordinatörlerden ve tez ve/veya akademik danışmanlarından onay almalıdır. </a:t>
            </a:r>
          </a:p>
          <a:p>
            <a:pPr algn="just"/>
            <a:r>
              <a:rPr lang="tr-TR" sz="2400" dirty="0">
                <a:latin typeface="Times New Roman" panose="02020603050405020304" pitchFamily="18" charset="0"/>
                <a:cs typeface="Times New Roman" panose="02020603050405020304" pitchFamily="18" charset="0"/>
              </a:rPr>
              <a:t>Başvurular Türkiye Ulusal Ajansı tarafından kurulan </a:t>
            </a:r>
            <a:r>
              <a:rPr lang="tr-TR" sz="2400" dirty="0" err="1">
                <a:latin typeface="Times New Roman" panose="02020603050405020304" pitchFamily="18" charset="0"/>
                <a:cs typeface="Times New Roman" panose="02020603050405020304" pitchFamily="18" charset="0"/>
              </a:rPr>
              <a:t>turnaportal.ua.gov.tr</a:t>
            </a:r>
            <a:r>
              <a:rPr lang="tr-TR" sz="2400" dirty="0">
                <a:latin typeface="Times New Roman" panose="02020603050405020304" pitchFamily="18" charset="0"/>
                <a:cs typeface="Times New Roman" panose="02020603050405020304" pitchFamily="18" charset="0"/>
              </a:rPr>
              <a:t> adresi üzerinden alınır; e-devlet kimlik doğrulaması yapılarak ilgili site üzerinden başvuru tamamlanır.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3713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42483-CDBC-C872-9E3A-947B8CF088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E9A8E-FC25-7105-0311-440E5F4A9248}"/>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Başvuru </a:t>
            </a:r>
            <a:r>
              <a:rPr lang="tr-TR" sz="4000" b="1" dirty="0" smtClean="0">
                <a:latin typeface="Times New Roman" panose="02020603050405020304" pitchFamily="18" charset="0"/>
                <a:cs typeface="Times New Roman" panose="02020603050405020304" pitchFamily="18" charset="0"/>
              </a:rPr>
              <a:t>İşlemleri</a:t>
            </a:r>
            <a:r>
              <a:rPr lang="en-TR" sz="4000" dirty="0">
                <a:latin typeface="Calibri" panose="020F0502020204030204" pitchFamily="34" charset="0"/>
                <a:cs typeface="Calibri" panose="020F0502020204030204" pitchFamily="34" charset="0"/>
              </a:rPr>
              <a:t/>
            </a:r>
            <a:br>
              <a:rPr lang="en-TR" sz="4000" dirty="0">
                <a:latin typeface="Calibri" panose="020F0502020204030204" pitchFamily="34" charset="0"/>
                <a:cs typeface="Calibri" panose="020F0502020204030204" pitchFamily="34" charset="0"/>
              </a:rPr>
            </a:b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508D4AC-4B7C-1F57-9F46-EC1758BAB2AC}"/>
              </a:ext>
            </a:extLst>
          </p:cNvPr>
          <p:cNvSpPr>
            <a:spLocks noGrp="1"/>
          </p:cNvSpPr>
          <p:nvPr>
            <p:ph idx="1"/>
          </p:nvPr>
        </p:nvSpPr>
        <p:spPr>
          <a:xfrm>
            <a:off x="838200" y="1509102"/>
            <a:ext cx="10515600" cy="4351338"/>
          </a:xfrm>
        </p:spPr>
        <p:txBody>
          <a:bodyPr>
            <a:noAutofit/>
          </a:bodyPr>
          <a:lstStyle/>
          <a:p>
            <a:pPr algn="just"/>
            <a:r>
              <a:rPr lang="tr-TR" sz="2400" dirty="0">
                <a:latin typeface="Times New Roman" panose="02020603050405020304" pitchFamily="18" charset="0"/>
                <a:cs typeface="Times New Roman" panose="02020603050405020304" pitchFamily="18" charset="0"/>
              </a:rPr>
              <a:t>Öğrenci </a:t>
            </a:r>
            <a:r>
              <a:rPr lang="tr-TR" sz="2400" dirty="0" err="1">
                <a:latin typeface="Times New Roman" panose="02020603050405020304" pitchFamily="18" charset="0"/>
                <a:cs typeface="Times New Roman" panose="02020603050405020304" pitchFamily="18" charset="0"/>
              </a:rPr>
              <a:t>Turnaportal</a:t>
            </a:r>
            <a:r>
              <a:rPr lang="tr-TR" sz="2400" dirty="0">
                <a:latin typeface="Times New Roman" panose="02020603050405020304" pitchFamily="18" charset="0"/>
                <a:cs typeface="Times New Roman" panose="02020603050405020304" pitchFamily="18" charset="0"/>
              </a:rPr>
              <a:t> sistemi üzerinden yaptığı başvurusu esnasında, tercih ettiği üniversiteleri seçer ve son başvuru tarihinden önce başvurusunu ilan edilen kurallara uygun olarak tamamlar.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Başvurular, Daire Başkanlığı tarafından incelenir ve başvurusu kabul edilen öğrenciler için değerlendirme süreci başlatılır.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Değişim Programları Seçim Komisyonu tarafından yürütülen öğrenci yerleştirmeleri sonucu boş kontenjan kalması durumunda, Daire Başkanlığı boş kalan kontenjanlar için yeni bir başvuru ve değerlendirme takvimi belirleyebilir.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6833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529FE-F2C1-50DC-4989-3975D28CC5BF}"/>
              </a:ext>
            </a:extLst>
          </p:cNvPr>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Öğrencilerin Tercih Döneminde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ikkate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A</a:t>
            </a:r>
            <a:r>
              <a:rPr lang="en-US" sz="3600" b="1" dirty="0" err="1" smtClean="0">
                <a:latin typeface="Times New Roman" panose="02020603050405020304" pitchFamily="18" charset="0"/>
                <a:cs typeface="Times New Roman" panose="02020603050405020304" pitchFamily="18" charset="0"/>
              </a:rPr>
              <a:t>lması</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erekenler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5BAE259-A6F1-1286-47E3-6B7C5EC55232}"/>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Üniversitenin akademik takvimi</a:t>
            </a:r>
          </a:p>
          <a:p>
            <a:pPr algn="just"/>
            <a:r>
              <a:rPr lang="tr-TR" sz="2400" dirty="0">
                <a:latin typeface="Times New Roman" panose="02020603050405020304" pitchFamily="18" charset="0"/>
                <a:cs typeface="Times New Roman" panose="02020603050405020304" pitchFamily="18" charset="0"/>
              </a:rPr>
              <a:t>Aday gösterme ve başvuru son tarihleri</a:t>
            </a:r>
          </a:p>
          <a:p>
            <a:pPr algn="just"/>
            <a:r>
              <a:rPr lang="tr-TR" sz="2400" dirty="0">
                <a:latin typeface="Times New Roman" panose="02020603050405020304" pitchFamily="18" charset="0"/>
                <a:cs typeface="Times New Roman" panose="02020603050405020304" pitchFamily="18" charset="0"/>
              </a:rPr>
              <a:t>Kurumdaki derslerin yapısı</a:t>
            </a:r>
          </a:p>
          <a:p>
            <a:pPr algn="just"/>
            <a:r>
              <a:rPr lang="tr-TR" sz="2400" dirty="0">
                <a:latin typeface="Times New Roman" panose="02020603050405020304" pitchFamily="18" charset="0"/>
                <a:cs typeface="Times New Roman" panose="02020603050405020304" pitchFamily="18" charset="0"/>
              </a:rPr>
              <a:t>Ders programı</a:t>
            </a:r>
          </a:p>
          <a:p>
            <a:pPr algn="just"/>
            <a:r>
              <a:rPr lang="tr-TR" sz="2400" dirty="0">
                <a:latin typeface="Times New Roman" panose="02020603050405020304" pitchFamily="18" charset="0"/>
                <a:cs typeface="Times New Roman" panose="02020603050405020304" pitchFamily="18" charset="0"/>
              </a:rPr>
              <a:t>Derslerin içeriği</a:t>
            </a:r>
          </a:p>
          <a:p>
            <a:pPr algn="just"/>
            <a:r>
              <a:rPr lang="tr-TR" sz="2400" dirty="0">
                <a:latin typeface="Times New Roman" panose="02020603050405020304" pitchFamily="18" charset="0"/>
                <a:cs typeface="Times New Roman" panose="02020603050405020304" pitchFamily="18" charset="0"/>
              </a:rPr>
              <a:t>Öğrenim dili</a:t>
            </a:r>
          </a:p>
          <a:p>
            <a:pPr algn="just"/>
            <a:r>
              <a:rPr lang="tr-TR" sz="2400" dirty="0">
                <a:latin typeface="Times New Roman" panose="02020603050405020304" pitchFamily="18" charset="0"/>
                <a:cs typeface="Times New Roman" panose="02020603050405020304" pitchFamily="18" charset="0"/>
              </a:rPr>
              <a:t>Derslerin AKTS değerleri ve/veya kredi sistemi ile benzeri koşulları</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509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55641-444C-6EE9-980F-E35B5721AC23}"/>
              </a:ext>
            </a:extLst>
          </p:cNvPr>
          <p:cNvSpPr>
            <a:spLocks noGrp="1"/>
          </p:cNvSpPr>
          <p:nvPr>
            <p:ph type="title"/>
          </p:nvPr>
        </p:nvSpPr>
        <p:spPr>
          <a:xfrm>
            <a:off x="838200" y="500062"/>
            <a:ext cx="10515600" cy="1325563"/>
          </a:xfrm>
        </p:spPr>
        <p:txBody>
          <a:bodyPr>
            <a:normAutofit/>
          </a:bodyPr>
          <a:lstStyle/>
          <a:p>
            <a:pPr algn="ctr"/>
            <a:r>
              <a:rPr lang="tr-TR" sz="3600" b="1" dirty="0">
                <a:latin typeface="Times New Roman" panose="02020603050405020304" pitchFamily="18" charset="0"/>
                <a:cs typeface="Times New Roman" panose="02020603050405020304" pitchFamily="18" charset="0"/>
              </a:rPr>
              <a:t>Değerlendirme ve </a:t>
            </a:r>
            <a:r>
              <a:rPr lang="tr-TR" sz="3600" b="1" dirty="0" smtClean="0">
                <a:latin typeface="Times New Roman" panose="02020603050405020304" pitchFamily="18" charset="0"/>
                <a:cs typeface="Times New Roman" panose="02020603050405020304" pitchFamily="18" charset="0"/>
              </a:rPr>
              <a:t>Yerleştirme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ayanakları</a:t>
            </a:r>
            <a:r>
              <a:rPr lang="en-TR" sz="3600" dirty="0">
                <a:latin typeface="Times New Roman" panose="02020603050405020304" pitchFamily="18" charset="0"/>
                <a:cs typeface="Times New Roman" panose="02020603050405020304" pitchFamily="18" charset="0"/>
              </a:rPr>
              <a:t/>
            </a:r>
            <a:br>
              <a:rPr lang="en-TR"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EE4A6FB-5253-24CC-91F1-30DE91219C4D}"/>
              </a:ext>
            </a:extLst>
          </p:cNvPr>
          <p:cNvSpPr>
            <a:spLocks noGrp="1"/>
          </p:cNvSpPr>
          <p:nvPr>
            <p:ph idx="1"/>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Öğrencilerin seçiminde dikkate alınan unsurlar:</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Belirlenen ve açıklanan ölçütlere göre alınan toplam puanlar</a:t>
            </a:r>
          </a:p>
          <a:p>
            <a:pPr algn="just"/>
            <a:r>
              <a:rPr lang="tr-TR" sz="2400" dirty="0">
                <a:latin typeface="Times New Roman" panose="02020603050405020304" pitchFamily="18" charset="0"/>
                <a:cs typeface="Times New Roman" panose="02020603050405020304" pitchFamily="18" charset="0"/>
              </a:rPr>
              <a:t> Tercih edilen üniversiteler ve kontenjanları</a:t>
            </a:r>
          </a:p>
          <a:p>
            <a:pPr algn="just"/>
            <a:r>
              <a:rPr lang="tr-TR" sz="2400" dirty="0">
                <a:latin typeface="Times New Roman" panose="02020603050405020304" pitchFamily="18" charset="0"/>
                <a:cs typeface="Times New Roman" panose="02020603050405020304" pitchFamily="18" charset="0"/>
              </a:rPr>
              <a:t> Üniversiteye tahsis edilen hibe miktarı </a:t>
            </a:r>
          </a:p>
          <a:p>
            <a:pPr algn="just"/>
            <a:r>
              <a:rPr lang="tr-TR" sz="2400" dirty="0">
                <a:latin typeface="Times New Roman" panose="02020603050405020304" pitchFamily="18" charset="0"/>
                <a:cs typeface="Times New Roman" panose="02020603050405020304" pitchFamily="18" charset="0"/>
              </a:rPr>
              <a:t> Gerektiğinde ilgili koordinatörlerin ve tez ve/veya akademik danışmanların görüşü </a:t>
            </a:r>
          </a:p>
          <a:p>
            <a:pPr algn="just"/>
            <a:r>
              <a:rPr lang="tr-TR" sz="2400" dirty="0">
                <a:latin typeface="Times New Roman" panose="02020603050405020304" pitchFamily="18" charset="0"/>
                <a:cs typeface="Times New Roman" panose="02020603050405020304" pitchFamily="18" charset="0"/>
              </a:rPr>
              <a:t>Değişim Programları Seçim Komisyonunun belirlediği ilkeler çerçevesinde yapılır.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0676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E7104-9BFC-D08F-F1D2-115095A0548E}"/>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Değerlendirme ve Yerleştirme </a:t>
            </a:r>
            <a:r>
              <a:rPr lang="tr-TR" sz="4000" b="1" dirty="0" smtClean="0">
                <a:latin typeface="Times New Roman" panose="02020603050405020304" pitchFamily="18" charset="0"/>
                <a:cs typeface="Times New Roman" panose="02020603050405020304" pitchFamily="18" charset="0"/>
              </a:rPr>
              <a:t>Kuralları</a:t>
            </a:r>
            <a:r>
              <a:rPr lang="en-TR" sz="4000" dirty="0">
                <a:latin typeface="Times New Roman" panose="02020603050405020304" pitchFamily="18" charset="0"/>
                <a:cs typeface="Times New Roman" panose="02020603050405020304" pitchFamily="18" charset="0"/>
              </a:rPr>
              <a:t/>
            </a:r>
            <a:br>
              <a:rPr lang="en-TR" sz="4000" dirty="0">
                <a:latin typeface="Times New Roman" panose="02020603050405020304" pitchFamily="18" charset="0"/>
                <a:cs typeface="Times New Roman" panose="02020603050405020304" pitchFamily="18" charset="0"/>
              </a:rPr>
            </a:b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C5C0C57-CD2F-2696-FC32-4B97FEC0A55B}"/>
              </a:ext>
            </a:extLst>
          </p:cNvPr>
          <p:cNvSpPr>
            <a:spLocks noGrp="1"/>
          </p:cNvSpPr>
          <p:nvPr>
            <p:ph idx="1"/>
          </p:nvPr>
        </p:nvSpPr>
        <p:spPr>
          <a:xfrm>
            <a:off x="838200" y="1368425"/>
            <a:ext cx="10515600" cy="4351338"/>
          </a:xfrm>
        </p:spPr>
        <p:txBody>
          <a:bodyPr>
            <a:noAutofit/>
          </a:bodyPr>
          <a:lstStyle/>
          <a:p>
            <a:pPr marL="0" indent="0">
              <a:buNone/>
            </a:pPr>
            <a:r>
              <a:rPr lang="tr-TR" sz="2400" dirty="0">
                <a:latin typeface="Times New Roman" panose="02020603050405020304" pitchFamily="18" charset="0"/>
                <a:cs typeface="Times New Roman" panose="02020603050405020304" pitchFamily="18" charset="0"/>
              </a:rPr>
              <a:t>Dil yeterliliği kuralları:</a:t>
            </a:r>
          </a:p>
          <a:p>
            <a:pPr marL="0" indent="0">
              <a:buNone/>
            </a:pPr>
            <a:endParaRPr lang="tr-TR" sz="2400" dirty="0">
              <a:latin typeface="Times New Roman" panose="02020603050405020304" pitchFamily="18" charset="0"/>
              <a:cs typeface="Times New Roman" panose="02020603050405020304" pitchFamily="18" charset="0"/>
            </a:endParaRPr>
          </a:p>
          <a:p>
            <a:r>
              <a:rPr lang="tr-TR" sz="2400" dirty="0">
                <a:latin typeface="Times New Roman" panose="02020603050405020304" pitchFamily="18" charset="0"/>
                <a:cs typeface="Times New Roman" panose="02020603050405020304" pitchFamily="18" charset="0"/>
              </a:rPr>
              <a:t>Başvurusu kabul edilen öğrencilerin, Fenerbahçe Üniversitesi Yabancı Diller Bölümü tarafından düzenlenen İngilizce dil sınavına girmeleri ve sınav sonucunu başvuru süresi içerisinde teslim etmeleri zorunludur. </a:t>
            </a:r>
          </a:p>
          <a:p>
            <a:r>
              <a:rPr lang="tr-TR" sz="2400" dirty="0">
                <a:latin typeface="Times New Roman" panose="02020603050405020304" pitchFamily="18" charset="0"/>
                <a:cs typeface="Times New Roman" panose="02020603050405020304" pitchFamily="18" charset="0"/>
              </a:rPr>
              <a:t>Dil puanı minimum B1 düzeyinde olmalı ve 100’lük sistemde </a:t>
            </a:r>
            <a:r>
              <a:rPr lang="tr-TR" sz="2400" dirty="0" err="1">
                <a:latin typeface="Times New Roman" panose="02020603050405020304" pitchFamily="18" charset="0"/>
                <a:cs typeface="Times New Roman" panose="02020603050405020304" pitchFamily="18" charset="0"/>
              </a:rPr>
              <a:t>notlandırılmalıdır</a:t>
            </a:r>
            <a:r>
              <a:rPr lang="tr-TR" sz="2400" dirty="0">
                <a:latin typeface="Times New Roman" panose="02020603050405020304" pitchFamily="18" charset="0"/>
                <a:cs typeface="Times New Roman" panose="02020603050405020304" pitchFamily="18" charset="0"/>
              </a:rPr>
              <a:t>. </a:t>
            </a:r>
          </a:p>
          <a:p>
            <a:r>
              <a:rPr lang="tr-TR" sz="2400" dirty="0">
                <a:latin typeface="Times New Roman" panose="02020603050405020304" pitchFamily="18" charset="0"/>
                <a:cs typeface="Times New Roman" panose="02020603050405020304" pitchFamily="18" charset="0"/>
              </a:rPr>
              <a:t>Ek-1’de Üniversite Erasmus+ dil sınavı için Ortak Avrupa Referans Çerçevesi küresel ölçek düzeyleri yer almaktadır. Bu puan, öğrencilerin bir kuruma yerleştirilmeleri için kullanılır. </a:t>
            </a:r>
          </a:p>
          <a:p>
            <a:r>
              <a:rPr lang="tr-TR" sz="2400" dirty="0">
                <a:latin typeface="Times New Roman" panose="02020603050405020304" pitchFamily="18" charset="0"/>
                <a:cs typeface="Times New Roman" panose="02020603050405020304" pitchFamily="18" charset="0"/>
              </a:rPr>
              <a:t>Eğer yerleştirilen üniversite veya kurum başvuruda farklı İngilizce yeterlik belgesi, farklı bir dilde yeterlilik belgesi ve/veya puanı talep ederse, ilgili belge ve/veya puanların karşı kuruma başvuru sırasında, kurumun belirlediği son tarihten önce tesliminden </a:t>
            </a:r>
            <a:r>
              <a:rPr lang="tr-TR" sz="2400" b="1" dirty="0">
                <a:latin typeface="Times New Roman" panose="02020603050405020304" pitchFamily="18" charset="0"/>
                <a:cs typeface="Times New Roman" panose="02020603050405020304" pitchFamily="18" charset="0"/>
              </a:rPr>
              <a:t>öğrencinin kendisi</a:t>
            </a:r>
            <a:r>
              <a:rPr lang="tr-TR" sz="2400" dirty="0">
                <a:latin typeface="Times New Roman" panose="02020603050405020304" pitchFamily="18" charset="0"/>
                <a:cs typeface="Times New Roman" panose="02020603050405020304" pitchFamily="18" charset="0"/>
              </a:rPr>
              <a:t> sorumludur. </a:t>
            </a:r>
            <a:endParaRPr lang="en-TR"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376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53C8E-5E59-488A-0420-53FA3B77A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955CD7-FD0C-7F78-CA7B-C044FCAE9B36}"/>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Değerlendirme ve Yerleştirme </a:t>
            </a:r>
            <a:r>
              <a:rPr lang="tr-TR" sz="4000" b="1" dirty="0" smtClean="0">
                <a:latin typeface="Times New Roman" panose="02020603050405020304" pitchFamily="18" charset="0"/>
                <a:cs typeface="Times New Roman" panose="02020603050405020304" pitchFamily="18" charset="0"/>
              </a:rPr>
              <a:t>Kuralları</a:t>
            </a: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E3C2144-00EA-6BBD-24C6-284B0E65D9D0}"/>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Öğrencinin yerleştirme puanı, 100 üzerinden %50 genel not ortalaması ve %50 yabancı dil puanı olacak şekilde hesaplanır. </a:t>
            </a:r>
          </a:p>
          <a:p>
            <a:pPr algn="just"/>
            <a:r>
              <a:rPr lang="tr-TR" sz="2400" dirty="0">
                <a:latin typeface="Times New Roman" panose="02020603050405020304" pitchFamily="18" charset="0"/>
                <a:cs typeface="Times New Roman" panose="02020603050405020304" pitchFamily="18" charset="0"/>
              </a:rPr>
              <a:t>İlgili proje dönemine ait Uygulama El Kitabı’nda belirtilen “±” puan değerlendirme ölçütleri, öğrencinin nihai yerleştirme puanına dahil edilir. Öğrencilerin tercihleri doğrultusunda nihai yerleştirme puanına göre öğrenciler yerleştirme işlemine tabi tutulur.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Aynı puanı almış iki öğrenci arasında tercih ettikleri aynı kurum için bir seçim yapılması gerektiğinde doğum tarihi günümüze en yakın olan (yaşı küçük olan) öğrenciye öncelik verilir.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708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98D1C-7F2C-F0B6-1385-E773982DA7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6982B-BBDD-F77F-65C4-83FFD700E506}"/>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Değerlendirme ve Yerleştirme Kuralları</a:t>
            </a: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8445A43-173B-E61A-C867-B0C23BF38B93}"/>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Bir akademik yıl için Erasmus+ değişim programlarına katılım hakkı kazanan öğrencinin bu hakkı başka bir akademik yıla devredilemez.</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Bir kuruma yerleştirme işleminin yapılması, kazanılmış hak olarak görülemez. Yerleştirme işleminin ardından öğrencinin karşı kuruma da başvuru yapması ve kurumdan kabul almış olması gerekir.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8417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FD6AA-A2C8-70EB-670A-87767E53EC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37823-A766-9C9D-8EB2-77A4490E8F80}"/>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Değerlendirme ve Yerleştirme Kuralları</a:t>
            </a:r>
            <a:endParaRPr lang="en-US" sz="4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9A8D754-9776-4E89-6962-64CD25E3A6AA}"/>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Yerleştirme işlemi, Değişim Programları Seçim Komisyonu tarafından yapılarak yerleştirme listesi tutanak ile kayıt altına alınır.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Değerlendirme ve yerleştirme sonuçları Daire Başkanlığı web sayfasında ve/veya ileti yoluyla duyurulur. Ayrıca Değişim Programları Seçim Komisyonu seçim sonuçlarına itirazların sürecini ve takvimini ilan eder.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Erasmus+ değişim programlarından yararlanma hakkı kazanan öğrencinin gideceği yarıyıl öncesinde başvuru koşullarını sağlayıp sağlamadığı, Değişim Programları Seçim Komisyonu tarafından yeniden değerlendirilir. Öğrencinin Erasmus+ değişim programlarından yararlanma hakkı gerektiğinde komisyon tarafından iptal edilebilir.</a:t>
            </a:r>
          </a:p>
          <a:p>
            <a:pPr algn="just"/>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7801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56627-750B-27A2-5A5E-D05CE215E722}"/>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Süre</a:t>
            </a:r>
            <a:r>
              <a:rPr lang="en-US"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U</a:t>
            </a:r>
            <a:r>
              <a:rPr lang="en-US" sz="4000" b="1" dirty="0" err="1" smtClean="0">
                <a:latin typeface="Times New Roman" panose="02020603050405020304" pitchFamily="18" charset="0"/>
                <a:cs typeface="Times New Roman" panose="02020603050405020304" pitchFamily="18" charset="0"/>
              </a:rPr>
              <a:t>zatma</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K</a:t>
            </a:r>
            <a:r>
              <a:rPr lang="en-US" sz="4000" b="1" dirty="0" err="1" smtClean="0">
                <a:latin typeface="Times New Roman" panose="02020603050405020304" pitchFamily="18" charset="0"/>
                <a:cs typeface="Times New Roman" panose="02020603050405020304" pitchFamily="18" charset="0"/>
              </a:rPr>
              <a:t>oşulları</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18A54B4-77C1-C278-8818-7C7036E0BFA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programları aynı proje dönemi içerisinde 12 ayı geçmemek koşuluyla uzatılabilir.</a:t>
            </a:r>
          </a:p>
          <a:p>
            <a:pPr algn="just"/>
            <a:r>
              <a:rPr lang="tr-TR" sz="2400" dirty="0">
                <a:latin typeface="Times New Roman" panose="02020603050405020304" pitchFamily="18" charset="0"/>
                <a:cs typeface="Times New Roman" panose="02020603050405020304" pitchFamily="18" charset="0"/>
              </a:rPr>
              <a:t>Uzatma işlemi; bölüm/program koordinatörü ile Erasmus+ Kurum Koordinatörü onayına, karşı kurumun onayına ve bu durumun bir sonraki akademik yılın kontenjanını etkilememesine bağlı olarak gerçekleşir.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Uzatması onaylanan öğrencinin uzattığı dönem için de gerekli belgeleri zamanında hazırlaması ve uzattığı dönem için sıfır hibeli hibe sözleşmesi imzalaması gerekir. Aksi durumda uzatması onaylanmış olsa da hareketliliğin tanınması mümkün değildir.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Öğrencilerin uzatma taleplerini, hareketlilikleri bitmeden en az 1 (bir) ay öncesine kadar yazılı olarak Daire Başkanlığına bildirmeleri gerekir.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4362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EAFA-1023-3AA9-6C3C-8AF63A8CA468}"/>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Alınacak </a:t>
            </a:r>
            <a:r>
              <a:rPr lang="tr-TR" sz="3600" b="1" dirty="0" smtClean="0">
                <a:latin typeface="Times New Roman" panose="02020603050405020304" pitchFamily="18" charset="0"/>
                <a:cs typeface="Times New Roman" panose="02020603050405020304" pitchFamily="18" charset="0"/>
              </a:rPr>
              <a:t>Dersler - </a:t>
            </a:r>
            <a:r>
              <a:rPr lang="tr-TR" sz="3600" b="1" dirty="0">
                <a:latin typeface="Times New Roman" panose="02020603050405020304" pitchFamily="18" charset="0"/>
                <a:cs typeface="Times New Roman" panose="02020603050405020304" pitchFamily="18" charset="0"/>
              </a:rPr>
              <a:t>A</a:t>
            </a:r>
            <a:r>
              <a:rPr lang="tr-TR" sz="3600" b="1" dirty="0" smtClean="0">
                <a:latin typeface="Times New Roman" panose="02020603050405020304" pitchFamily="18" charset="0"/>
                <a:cs typeface="Times New Roman" panose="02020603050405020304" pitchFamily="18" charset="0"/>
              </a:rPr>
              <a:t>kademik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nay </a:t>
            </a:r>
            <a:r>
              <a:rPr lang="tr-TR" sz="3600" b="1" dirty="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Öğrenim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özleşmesi</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FBAF422-3CC8-825F-D7E6-77BD552BC521}"/>
              </a:ext>
            </a:extLst>
          </p:cNvPr>
          <p:cNvSpPr>
            <a:spLocks noGrp="1"/>
          </p:cNvSpPr>
          <p:nvPr>
            <p:ph idx="1"/>
          </p:nvPr>
        </p:nvSpPr>
        <p:spPr>
          <a:xfrm>
            <a:off x="838200" y="1532548"/>
            <a:ext cx="10515600" cy="4351338"/>
          </a:xfrm>
        </p:spPr>
        <p:txBody>
          <a:bodyPr>
            <a:noAutofit/>
          </a:bodyPr>
          <a:lstStyle/>
          <a:p>
            <a:pPr marL="0" indent="0">
              <a:buNone/>
            </a:pPr>
            <a:r>
              <a:rPr lang="tr-TR" sz="2000" dirty="0">
                <a:latin typeface="Times New Roman" panose="02020603050405020304" pitchFamily="18" charset="0"/>
                <a:cs typeface="Times New Roman" panose="02020603050405020304" pitchFamily="18" charset="0"/>
              </a:rPr>
              <a:t>Gitmeden önce</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Öğrenci karşı kurumdan almak istediği dersi/dersleri, bu derslere ait ders planını, AKTS değerlerini ve bu derslere karşılık sayılmasını talep ettiği Fenerbahçe Üniversitesi derslerini kayıtlı bulunduğu bölüm/program koordinatörüne, dersleri almadan önce bildirmelidir. </a:t>
            </a:r>
          </a:p>
          <a:p>
            <a:r>
              <a:rPr lang="tr-TR" sz="2000" dirty="0">
                <a:latin typeface="Times New Roman" panose="02020603050405020304" pitchFamily="18" charset="0"/>
                <a:cs typeface="Times New Roman" panose="02020603050405020304" pitchFamily="18" charset="0"/>
              </a:rPr>
              <a:t>Erasmus+ değişim programlarına katılacak olan öğrencilerin karşı kurumda alacakları dersler, ilgili bölüm/program koordinatörü tarafından kararlaştırılır. </a:t>
            </a:r>
            <a:endParaRPr lang="en-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Kararlaştırılan dersler ve Fenerbahçe Üniversitesindeki ders karşılıkları öğrenim sözleşmesinde gösterilerek, öğrenci ve ilgili bölüm/program koordinatörü tarafından imzalanır. </a:t>
            </a:r>
          </a:p>
          <a:p>
            <a:r>
              <a:rPr lang="tr-TR" sz="2000" dirty="0">
                <a:latin typeface="Times New Roman" panose="02020603050405020304" pitchFamily="18" charset="0"/>
                <a:cs typeface="Times New Roman" panose="02020603050405020304" pitchFamily="18" charset="0"/>
              </a:rPr>
              <a:t>Öğrencinin öğrenim sözleşmesi ve öğrenci ile bölüm/program koordinatörü tarafından imzalanan hangi dersin hangi derse karşılık geldiğini gösteren form, birim yönetim kurulu kararı alınmak üzere, ilgili birim yöneticisine iletilir.</a:t>
            </a:r>
          </a:p>
          <a:p>
            <a:r>
              <a:rPr lang="tr-TR" sz="2000" dirty="0">
                <a:latin typeface="Times New Roman" panose="02020603050405020304" pitchFamily="18" charset="0"/>
                <a:cs typeface="Times New Roman" panose="02020603050405020304" pitchFamily="18" charset="0"/>
              </a:rPr>
              <a:t>İlgili birim yönetim kurulu kararı ise ilgili öğrenci, ile ilgili bölüm/program koordinatörü, Öğrenci İşleri Daire Başkanlığı ve Daire Başkanlığına gönderilir.</a:t>
            </a:r>
            <a:endParaRPr lang="en-TR"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845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69D89-DBEB-7FDC-0090-7C11C6EE5322}"/>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Gündem</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B77E75B-5DD5-2A59-D974-136D8821E2D9}"/>
              </a:ext>
            </a:extLst>
          </p:cNvPr>
          <p:cNvSpPr>
            <a:spLocks noGrp="1"/>
          </p:cNvSpPr>
          <p:nvPr>
            <p:ph idx="1"/>
          </p:nvPr>
        </p:nvSpPr>
        <p:spPr/>
        <p:txBody>
          <a:bodyPr/>
          <a:lstStyle/>
          <a:p>
            <a:endParaRPr lang="en-US" dirty="0">
              <a:latin typeface="Calibri" panose="020F0502020204030204" pitchFamily="34" charset="0"/>
              <a:cs typeface="Calibri" panose="020F0502020204030204" pitchFamily="34" charset="0"/>
            </a:endParaRPr>
          </a:p>
          <a:p>
            <a:pPr algn="just"/>
            <a:r>
              <a:rPr lang="tr-TR" sz="2400" dirty="0">
                <a:latin typeface="Times New Roman" panose="02020603050405020304" pitchFamily="18" charset="0"/>
                <a:cs typeface="Times New Roman" panose="02020603050405020304" pitchFamily="18" charset="0"/>
              </a:rPr>
              <a:t>Erasmus+ Değişim Programları Kapsamında Giden Öğrenciler</a:t>
            </a:r>
            <a:r>
              <a:rPr lang="en-T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Erasmus+ Değişim Programları Kapsamında Gelen Öğrenciler</a:t>
            </a:r>
          </a:p>
          <a:p>
            <a:pPr algn="just"/>
            <a:r>
              <a:rPr lang="tr-TR" sz="2400" dirty="0">
                <a:latin typeface="Times New Roman" panose="02020603050405020304" pitchFamily="18" charset="0"/>
                <a:cs typeface="Times New Roman" panose="02020603050405020304" pitchFamily="18" charset="0"/>
              </a:rPr>
              <a:t>Erasmus+ Değişim Programları Kapsamında Giden Personel</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Erasmus+ </a:t>
            </a:r>
            <a:r>
              <a:rPr lang="en-US" sz="2400" dirty="0" err="1">
                <a:latin typeface="Times New Roman" panose="02020603050405020304" pitchFamily="18" charset="0"/>
                <a:cs typeface="Times New Roman" panose="02020603050405020304" pitchFamily="18" charset="0"/>
              </a:rPr>
              <a:t>Değişim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Programları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Kapsamında</a:t>
            </a:r>
            <a:r>
              <a:rPr lang="en-US" sz="2400" dirty="0">
                <a:latin typeface="Times New Roman" panose="02020603050405020304" pitchFamily="18" charset="0"/>
                <a:cs typeface="Times New Roman" panose="02020603050405020304" pitchFamily="18" charset="0"/>
              </a:rPr>
              <a:t> Gelen </a:t>
            </a:r>
            <a:r>
              <a:rPr lang="en-US" sz="2400" dirty="0" err="1">
                <a:latin typeface="Times New Roman" panose="02020603050405020304" pitchFamily="18" charset="0"/>
                <a:cs typeface="Times New Roman" panose="02020603050405020304" pitchFamily="18" charset="0"/>
              </a:rPr>
              <a:t>Personel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Hareketlilikleri</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Herkes </a:t>
            </a:r>
            <a:r>
              <a:rPr lang="en-US" sz="2400" dirty="0" err="1">
                <a:latin typeface="Times New Roman" panose="02020603050405020304" pitchFamily="18" charset="0"/>
                <a:cs typeface="Times New Roman" panose="02020603050405020304" pitchFamily="18" charset="0"/>
              </a:rPr>
              <a:t>için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temel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notlar</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174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1720F-6D17-73C2-D0EC-CF9DF9F31A8B}"/>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Alınacak</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rediye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D</a:t>
            </a:r>
            <a:r>
              <a:rPr lang="en-US" sz="3600" b="1" dirty="0" smtClean="0">
                <a:latin typeface="Times New Roman" panose="02020603050405020304" pitchFamily="18" charset="0"/>
                <a:cs typeface="Times New Roman" panose="02020603050405020304" pitchFamily="18" charset="0"/>
              </a:rPr>
              <a:t>air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urallar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A47718-FACB-1782-E452-4082FE4A3E6E}"/>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programına katılan öğrencilerin bir yarıyılda toplam 30 AKTS değerinde ders alma yükümlülüğü bulunmaktadır.</a:t>
            </a:r>
          </a:p>
          <a:p>
            <a:pPr algn="just"/>
            <a:r>
              <a:rPr lang="tr-TR" sz="2400" dirty="0">
                <a:latin typeface="Times New Roman" panose="02020603050405020304" pitchFamily="18" charset="0"/>
                <a:cs typeface="Times New Roman" panose="02020603050405020304" pitchFamily="18" charset="0"/>
              </a:rPr>
              <a:t> Mücbir bir sebep olması ve/veya karşı kurumun akademik programına bağlı olarak öğrencinin bir yarıyılda alabileceği derslerin toplamı en çok 36 AKTS, en az 24 AKTS değerinde olabilir.</a:t>
            </a:r>
          </a:p>
          <a:p>
            <a:pPr algn="just"/>
            <a:r>
              <a:rPr lang="tr-TR" sz="2400" dirty="0">
                <a:latin typeface="Times New Roman" panose="02020603050405020304" pitchFamily="18" charset="0"/>
                <a:cs typeface="Times New Roman" panose="02020603050405020304" pitchFamily="18" charset="0"/>
              </a:rPr>
              <a:t> 24 AKTS değerinin altında hazırlanmış öğrenim sözleşmesi onaylanmaz ve öğrencinin hareketliliği iptal edilir.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Karşı kurumda alınan derslerin toplam AKTS değeri ile Fenerbahçe Üniversitesi derslerinin karşılıklarının toplam AKTS değeri eşit olmalıdır. Ancak mücbir sebep kapsamında ve/veya karşı kurumun akademik programına bağlı olarak bu fark en fazla “±” 3 AKTS değerinde olabilir.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4689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29F54-4815-F9F2-8F57-3197F77A0B8E}"/>
              </a:ext>
            </a:extLst>
          </p:cNvPr>
          <p:cNvSpPr>
            <a:spLocks noGrp="1"/>
          </p:cNvSpPr>
          <p:nvPr>
            <p:ph type="title"/>
          </p:nvPr>
        </p:nvSpPr>
        <p:spPr/>
        <p:txBody>
          <a:bodyPr>
            <a:normAutofit/>
          </a:bodyPr>
          <a:lstStyle/>
          <a:p>
            <a:pPr algn="ctr"/>
            <a:r>
              <a:rPr lang="en-US" sz="3600" b="1" dirty="0" smtClean="0">
                <a:latin typeface="Times New Roman" panose="02020603050405020304" pitchFamily="18" charset="0"/>
                <a:cs typeface="Times New Roman" panose="02020603050405020304" pitchFamily="18" charset="0"/>
              </a:rPr>
              <a:t>Al</a:t>
            </a:r>
            <a:r>
              <a:rPr lang="tr-TR" sz="3600" b="1" dirty="0">
                <a:latin typeface="Times New Roman" panose="02020603050405020304" pitchFamily="18" charset="0"/>
                <a:cs typeface="Times New Roman" panose="02020603050405020304" pitchFamily="18" charset="0"/>
              </a:rPr>
              <a:t>ı</a:t>
            </a:r>
            <a:r>
              <a:rPr lang="en-US" sz="3600" b="1" dirty="0" err="1" smtClean="0">
                <a:latin typeface="Times New Roman" panose="02020603050405020304" pitchFamily="18" charset="0"/>
                <a:cs typeface="Times New Roman" panose="02020603050405020304" pitchFamily="18" charset="0"/>
              </a:rPr>
              <a:t>nacak</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erslerde</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a:t>
            </a:r>
            <a:r>
              <a:rPr lang="en-US" sz="3600" b="1" dirty="0" err="1" smtClean="0">
                <a:latin typeface="Times New Roman" panose="02020603050405020304" pitchFamily="18" charset="0"/>
                <a:cs typeface="Times New Roman" panose="02020603050405020304" pitchFamily="18" charset="0"/>
              </a:rPr>
              <a:t>ir</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eğişiklik</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O</a:t>
            </a:r>
            <a:r>
              <a:rPr lang="en-US" sz="3600" b="1" dirty="0" err="1" smtClean="0">
                <a:latin typeface="Times New Roman" panose="02020603050405020304" pitchFamily="18" charset="0"/>
                <a:cs typeface="Times New Roman" panose="02020603050405020304" pitchFamily="18" charset="0"/>
              </a:rPr>
              <a:t>lmas</a:t>
            </a:r>
            <a:r>
              <a:rPr lang="tr-TR" sz="3600" b="1" dirty="0" smtClean="0">
                <a:latin typeface="Times New Roman" panose="02020603050405020304" pitchFamily="18" charset="0"/>
                <a:cs typeface="Times New Roman" panose="02020603050405020304" pitchFamily="18" charset="0"/>
              </a:rPr>
              <a:t>ı</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erekirse</a:t>
            </a:r>
            <a:r>
              <a:rPr lang="tr-TR" sz="3600" b="1" dirty="0" smtClean="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B9D4EDD-B4FF-768A-D9FB-BBE1049E0C26}"/>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Öğrenci karşı kurumda ilgili yarıyılı tamamlamadan önce ders programında yapılan tüm değişiklikleri ilgili bölüm/program koordinatörüne yazılı olarak bildirmek ve onay almakla yükümlüdür.</a:t>
            </a:r>
          </a:p>
          <a:p>
            <a:pPr algn="just"/>
            <a:r>
              <a:rPr lang="tr-TR" sz="2400" dirty="0">
                <a:latin typeface="Times New Roman" panose="02020603050405020304" pitchFamily="18" charset="0"/>
                <a:cs typeface="Times New Roman" panose="02020603050405020304" pitchFamily="18" charset="0"/>
              </a:rPr>
              <a:t> Çeşitli sebeplerle öğrenim sözleşmesinde yapılacak olan değişikliklerin, karşı kurumun akademik döneminin başlamasını takip eden en geç 4-7 hafta içerisinde yapılmış olması ve varsa ilgili değişiklik formunun bu süre içerisinde bölüm/program koordinatörüne imzalatılarak, ilgili birim yönetim kurulu kararının güncellenmesi gerekir. Aksi durumda tüm sorumluluk öğrenciye aittir.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Öğrenim sözleşmesinin, varsa değişim öğrenim sözleşmesinin tüm taraflarca zamanında imzalatılmasından öğrenci sorumludur.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5476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F01AA-AA2F-B91F-1377-9B8167E0FD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27935-F083-C5F7-A626-864EB28902A6}"/>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Karşı </a:t>
            </a:r>
            <a:r>
              <a:rPr lang="tr-TR" sz="3600" b="1" dirty="0" smtClean="0">
                <a:latin typeface="Times New Roman" panose="02020603050405020304" pitchFamily="18" charset="0"/>
                <a:cs typeface="Times New Roman" panose="02020603050405020304" pitchFamily="18" charset="0"/>
              </a:rPr>
              <a:t>Kuruma Başvuru Süreci</a:t>
            </a:r>
            <a:r>
              <a:rPr lang="en-TR" sz="3600" b="1" dirty="0">
                <a:highlight>
                  <a:srgbClr val="FFFF00"/>
                </a:highlight>
                <a:latin typeface="Times New Roman" panose="02020603050405020304" pitchFamily="18" charset="0"/>
                <a:cs typeface="Times New Roman" panose="02020603050405020304" pitchFamily="18" charset="0"/>
              </a:rPr>
              <a:t/>
            </a:r>
            <a:br>
              <a:rPr lang="en-TR" sz="3600" b="1" dirty="0">
                <a:highlight>
                  <a:srgbClr val="FFFF00"/>
                </a:highlight>
                <a:latin typeface="Times New Roman" panose="02020603050405020304" pitchFamily="18" charset="0"/>
                <a:cs typeface="Times New Roman" panose="02020603050405020304" pitchFamily="18" charset="0"/>
              </a:rPr>
            </a:br>
            <a:endParaRPr lang="en-US" sz="3600" b="1" dirty="0">
              <a:highlight>
                <a:srgbClr val="FFFF00"/>
              </a:highlight>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532FE27-06BE-4721-DF0F-9D7796F4933F}"/>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Daire Başkanlığı seçilen öğrencilerin bilgilerini karşı kuruma tarafından gönderir.</a:t>
            </a:r>
          </a:p>
          <a:p>
            <a:pPr algn="just"/>
            <a:r>
              <a:rPr lang="tr-TR" sz="2400" dirty="0">
                <a:latin typeface="Times New Roman" panose="02020603050405020304" pitchFamily="18" charset="0"/>
                <a:cs typeface="Times New Roman" panose="02020603050405020304" pitchFamily="18" charset="0"/>
              </a:rPr>
              <a:t>Karşı kurumlar kendi başvuru koşulları ve tarihler konusunda bilgilendirme yapar.</a:t>
            </a:r>
          </a:p>
          <a:p>
            <a:pPr algn="just"/>
            <a:r>
              <a:rPr lang="tr-TR" sz="2400" dirty="0">
                <a:latin typeface="Times New Roman" panose="02020603050405020304" pitchFamily="18" charset="0"/>
                <a:cs typeface="Times New Roman" panose="02020603050405020304" pitchFamily="18" charset="0"/>
              </a:rPr>
              <a:t>Öğrencinin karşı kuruma başvuru yapması gerekir.</a:t>
            </a:r>
          </a:p>
          <a:p>
            <a:pPr algn="just"/>
            <a:r>
              <a:rPr lang="tr-TR" sz="2400" dirty="0">
                <a:latin typeface="Times New Roman" panose="02020603050405020304" pitchFamily="18" charset="0"/>
                <a:cs typeface="Times New Roman" panose="02020603050405020304" pitchFamily="18" charset="0"/>
              </a:rPr>
              <a:t>Karşı kurum tarafından istenilen belgelerin hazırlanması ve karşı kuruma zamanında başvuru yapılması öğrencinin sorumluluğundadır.</a:t>
            </a:r>
          </a:p>
          <a:p>
            <a:pPr algn="just"/>
            <a:r>
              <a:rPr lang="tr-TR" sz="2400" dirty="0">
                <a:latin typeface="Times New Roman" panose="02020603050405020304" pitchFamily="18" charset="0"/>
                <a:cs typeface="Times New Roman" panose="02020603050405020304" pitchFamily="18" charset="0"/>
              </a:rPr>
              <a:t>Belgelerin hazırlanmasında Daire Başkanlığı ilgili öğrenciye danışmanlık hizmeti verir.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 Daire Başkanlığı ile koordineli olarak son başvuru tarihinden önce başvuru evraklarını karşı kurumun ilgili ofisine iletilir.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7881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2C74B-01F1-B5F4-EA1A-A00523193FFE}"/>
              </a:ext>
            </a:extLst>
          </p:cNvPr>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Karşı Kuruma Kabul Süreci</a:t>
            </a:r>
            <a:r>
              <a:rPr lang="en-TR" sz="4000" b="1" dirty="0">
                <a:highlight>
                  <a:srgbClr val="FFFF00"/>
                </a:highlight>
                <a:latin typeface="Calibri" panose="020F0502020204030204" pitchFamily="34" charset="0"/>
                <a:cs typeface="Calibri" panose="020F0502020204030204" pitchFamily="34" charset="0"/>
              </a:rPr>
              <a:t/>
            </a:r>
            <a:br>
              <a:rPr lang="en-TR" sz="4000" b="1" dirty="0">
                <a:highlight>
                  <a:srgbClr val="FFFF00"/>
                </a:highlight>
                <a:latin typeface="Calibri" panose="020F0502020204030204" pitchFamily="34" charset="0"/>
                <a:cs typeface="Calibri" panose="020F0502020204030204" pitchFamily="34" charset="0"/>
              </a:rPr>
            </a:br>
            <a:endParaRPr lang="en-US" sz="4000" b="1" dirty="0">
              <a:highlight>
                <a:srgbClr val="FFFF00"/>
              </a:highligh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13F7079-9B0E-03F5-002C-E2A4285B3B0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Öğrencinin başvurusunun karşı kurum tarafından kabul edilmemesinden Üniversite sorumlu değildir.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Vize, seyahat ve ilgili tüm işlemler öğrencinin sorumluluğundadır. Vize destek yazısı, </a:t>
            </a:r>
            <a:r>
              <a:rPr lang="tr-TR" sz="2400" dirty="0" err="1">
                <a:latin typeface="Times New Roman" panose="02020603050405020304" pitchFamily="18" charset="0"/>
                <a:cs typeface="Times New Roman" panose="02020603050405020304" pitchFamily="18" charset="0"/>
              </a:rPr>
              <a:t>Turnaportal</a:t>
            </a:r>
            <a:r>
              <a:rPr lang="tr-TR" sz="2400" dirty="0">
                <a:latin typeface="Times New Roman" panose="02020603050405020304" pitchFamily="18" charset="0"/>
                <a:cs typeface="Times New Roman" panose="02020603050405020304" pitchFamily="18" charset="0"/>
              </a:rPr>
              <a:t> sistemi üzerinden temin edilebilir.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Karşı kurum kabul mektubu göndermeden öğrencinin statüsü kesinlik kazanmaz.</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Karşı kurumdan Erasmus+ değişim programlarına kabul alan bir öğrenci, bu hakkını başka bir akademik yıla devredemez.</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0709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74601-2C21-C115-DDB8-B346A61CF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81623-C46D-599B-58B8-56A5F6950AD9}"/>
              </a:ext>
            </a:extLst>
          </p:cNvPr>
          <p:cNvSpPr>
            <a:spLocks noGrp="1"/>
          </p:cNvSpPr>
          <p:nvPr>
            <p:ph type="title"/>
          </p:nvPr>
        </p:nvSpPr>
        <p:spPr>
          <a:xfrm>
            <a:off x="838200" y="798879"/>
            <a:ext cx="10515600" cy="1325563"/>
          </a:xfrm>
        </p:spPr>
        <p:txBody>
          <a:bodyPr>
            <a:noAutofit/>
          </a:bodyPr>
          <a:lstStyle/>
          <a:p>
            <a:pPr algn="ctr"/>
            <a:r>
              <a:rPr lang="tr-TR" sz="3600" b="1" dirty="0" smtClean="0">
                <a:latin typeface="Times New Roman" panose="02020603050405020304" pitchFamily="18" charset="0"/>
                <a:cs typeface="Times New Roman" panose="02020603050405020304" pitchFamily="18" charset="0"/>
              </a:rPr>
              <a:t>Giden Öğrencilerin Fenerbahçe Üniversite’sindeki Statüleri</a:t>
            </a:r>
            <a:r>
              <a:rPr lang="en-TR" sz="3600" dirty="0" smtClean="0">
                <a:latin typeface="Times New Roman" panose="02020603050405020304" pitchFamily="18" charset="0"/>
                <a:cs typeface="Times New Roman" panose="02020603050405020304" pitchFamily="18" charset="0"/>
              </a:rPr>
              <a:t/>
            </a:r>
            <a:br>
              <a:rPr lang="en-TR" sz="3600" dirty="0" smtClean="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D9E54E3-EB04-C5D1-C95E-36FBC5FC31CA}"/>
              </a:ext>
            </a:extLst>
          </p:cNvPr>
          <p:cNvSpPr>
            <a:spLocks noGrp="1"/>
          </p:cNvSpPr>
          <p:nvPr>
            <p:ph idx="1"/>
          </p:nvPr>
        </p:nvSpPr>
        <p:spPr>
          <a:xfrm>
            <a:off x="838200" y="2124442"/>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Öğrenciler karşı kurumda öğrenim gördükleri süre boyunca izinli kabul edilir.</a:t>
            </a:r>
          </a:p>
          <a:p>
            <a:pPr algn="just"/>
            <a:r>
              <a:rPr lang="tr-TR" sz="2400" dirty="0">
                <a:latin typeface="Times New Roman" panose="02020603050405020304" pitchFamily="18" charset="0"/>
                <a:cs typeface="Times New Roman" panose="02020603050405020304" pitchFamily="18" charset="0"/>
              </a:rPr>
              <a:t>Üniversitedeki öğrencilik statüleri devam eder.</a:t>
            </a:r>
          </a:p>
          <a:p>
            <a:pPr algn="just"/>
            <a:r>
              <a:rPr lang="tr-TR" sz="2400" dirty="0">
                <a:latin typeface="Times New Roman" panose="02020603050405020304" pitchFamily="18" charset="0"/>
                <a:cs typeface="Times New Roman" panose="02020603050405020304" pitchFamily="18" charset="0"/>
              </a:rPr>
              <a:t>Bu süre azami öğrenim süresine dahildir.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 hareketliliğini iptal etmesi, dönem değişikliği yapması ve benzeri durumlarda, adına çıkarılmış kararın güncellenmesi için kayıtlı olduğu birim yönetimine dilekçe ile başvurarak ilgili birim yönetim kurulu kararının güncellenmesini talep etmekle yükümlüdür. </a:t>
            </a:r>
          </a:p>
          <a:p>
            <a:pPr algn="just"/>
            <a:r>
              <a:rPr lang="tr-TR" sz="2400" dirty="0">
                <a:latin typeface="Times New Roman" panose="02020603050405020304" pitchFamily="18" charset="0"/>
                <a:cs typeface="Times New Roman" panose="02020603050405020304" pitchFamily="18" charset="0"/>
              </a:rPr>
              <a:t>Erasmus+ değişim programlarına katılan burslu öğrencilerin burslarının devamı, dondurulması veya iptali, burs veren ilgili kişi veya kurumun takdirindedir.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898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57971-5F69-1C62-944C-D9A194DF6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B33CF-A00F-F49F-2899-234934DBACA3}"/>
              </a:ext>
            </a:extLst>
          </p:cNvPr>
          <p:cNvSpPr>
            <a:spLocks noGrp="1"/>
          </p:cNvSpPr>
          <p:nvPr>
            <p:ph type="title"/>
          </p:nvPr>
        </p:nvSpPr>
        <p:spPr/>
        <p:txBody>
          <a:bodyPr>
            <a:noAutofit/>
          </a:bodyPr>
          <a:lstStyle/>
          <a:p>
            <a:pPr algn="ctr"/>
            <a:r>
              <a:rPr lang="tr-TR" sz="3600" b="1" dirty="0" smtClean="0">
                <a:latin typeface="Times New Roman" panose="02020603050405020304" pitchFamily="18" charset="0"/>
                <a:cs typeface="Times New Roman" panose="02020603050405020304" pitchFamily="18" charset="0"/>
              </a:rPr>
              <a:t>Giden Öğrencilerin Fenerbahçe Üniversite’sindeki Statülerine Dair Teknik Sürecin İşleyişi</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FEDF7A6-2E76-20D4-9A11-60E221AA91F6}"/>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Öğrencinin bağlı olduğu ilgili birim yönetim kurulu, öğrencinin Erasmus+ değişim programına katıldığı için izinli sayıldığına dair karar alır.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 hareketliliğine dair bir değişiklik bildirdiğinde ilgili yönetim kurulu kararı ilgili öğrenciye, ilgili bölüm/program koordinatörüne, Öğrenci İşleri Daire Başkanlığı ve Daire Başkanlığına gönderilir.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Erasmus+ değişim programlarına katılmak isteyen araştırma görevlilerinin durumu ilgili mevzuata göre değerlendirilir.</a:t>
            </a:r>
            <a:endParaRPr lang="en-TR" sz="2400"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615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D0B47-78EA-C2DA-C355-E8F17C9DCE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4EB5C-A257-6A57-32A3-EFEFFE159BDA}"/>
              </a:ext>
            </a:extLst>
          </p:cNvPr>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Erasmus+ Hibe Sözleşmesi</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A792F79-2F72-122E-C46C-B1FEA5A7FBD5}"/>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Daire Başkanlığı, Seçim Komisyonunun onayladığı ve karşı kurumun kabul ettiği  alacakları maksimum hibe tutarlarını Mali İşler Daire Başkanlığına bildirir.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Hibe sözleşmesi imzalayabilmek için öğrencilerin kendilerinden talep edilen tüm belgeleri Daire Başkanlığına sunmaları gerekir.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Hibeli ya da sıfır hibeli fark etmeksizin, hareketliliğe katılacak her öğrenci ile üniversite arasında hibe sözleşmesi imzalanır. </a:t>
            </a:r>
          </a:p>
          <a:p>
            <a:pPr algn="just"/>
            <a:r>
              <a:rPr lang="tr-TR" sz="2400" dirty="0">
                <a:latin typeface="Times New Roman" panose="02020603050405020304" pitchFamily="18" charset="0"/>
                <a:cs typeface="Times New Roman" panose="02020603050405020304" pitchFamily="18" charset="0"/>
              </a:rPr>
              <a:t>Hibe sözleşmesi, hareketlilik başlamadan önce imzalanmalıdır.</a:t>
            </a:r>
          </a:p>
          <a:p>
            <a:pPr algn="just"/>
            <a:r>
              <a:rPr lang="tr-TR" sz="2400" dirty="0">
                <a:latin typeface="Times New Roman" panose="02020603050405020304" pitchFamily="18" charset="0"/>
                <a:cs typeface="Times New Roman" panose="02020603050405020304" pitchFamily="18" charset="0"/>
              </a:rPr>
              <a:t> Hareketlilik öncesinde imzalanan bu sözleşme ile öğrencinin hareketliliğe katılacağı kesinleşir. </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5773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6FC7F-E116-A7DF-C872-145721220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FB18A-9F6C-0190-208F-CB7255E25D70}"/>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Erasmus+ </a:t>
            </a:r>
            <a:r>
              <a:rPr lang="tr-TR" sz="3600" b="1" dirty="0" smtClean="0">
                <a:latin typeface="Times New Roman" panose="02020603050405020304" pitchFamily="18" charset="0"/>
                <a:cs typeface="Times New Roman" panose="02020603050405020304" pitchFamily="18" charset="0"/>
              </a:rPr>
              <a:t>Hibelerin Ödenmesi</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7F851E-2B6C-2A92-CC35-9F132AF7B617}"/>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İlk ödeme hibe sözleşmesinde belirtilen kurallar gereğince gerçekleştirilir.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Hibe ödemeleri iki taksitte yapılır. İlk ödemenin oranı, öğrenim hareketliliği için 5 ay üzerinden, staj hareketliliği için ise 3 ay üzerinden %80’dir.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Öğrencinin ilk </a:t>
            </a:r>
            <a:r>
              <a:rPr lang="tr-TR" sz="2400" dirty="0" err="1">
                <a:latin typeface="Times New Roman" panose="02020603050405020304" pitchFamily="18" charset="0"/>
                <a:cs typeface="Times New Roman" panose="02020603050405020304" pitchFamily="18" charset="0"/>
              </a:rPr>
              <a:t>taksidi</a:t>
            </a:r>
            <a:r>
              <a:rPr lang="tr-TR" sz="2400" dirty="0">
                <a:latin typeface="Times New Roman" panose="02020603050405020304" pitchFamily="18" charset="0"/>
                <a:cs typeface="Times New Roman" panose="02020603050405020304" pitchFamily="18" charset="0"/>
              </a:rPr>
              <a:t> alabilmesi  için hareketlilikten önce ilan edilen belgeleri teslim etmesi ve hibe sözleşmesinin imzalamış olması gerekir.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Bir öğrenciye, öğrenim hareketliliği için en fazla 5 aylık, staj hareketliliği için ise en fazla 3 aylık ödeme yapılır.</a:t>
            </a:r>
          </a:p>
          <a:p>
            <a:pPr algn="just"/>
            <a:r>
              <a:rPr lang="tr-TR" sz="2400" dirty="0">
                <a:latin typeface="Times New Roman" panose="02020603050405020304" pitchFamily="18" charset="0"/>
                <a:cs typeface="Times New Roman" panose="02020603050405020304" pitchFamily="18" charset="0"/>
              </a:rPr>
              <a:t>Öğrencinin nihai hak ediş hibesi, hareketliliğin gerçekleşen süreleri üzerinden, en fazla ödeme miktarı göz önünde bulundurularak hareketlilik sonrasında hesaplanır.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9034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9ADF2-3F23-9825-51EC-507E9C73C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64BA9-F7AC-3E57-E5E1-0C3A614D7A5B}"/>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Öğrencilerin </a:t>
            </a:r>
            <a:r>
              <a:rPr lang="tr-TR" sz="3600" b="1" dirty="0" smtClean="0">
                <a:latin typeface="Times New Roman" panose="02020603050405020304" pitchFamily="18" charset="0"/>
                <a:cs typeface="Times New Roman" panose="02020603050405020304" pitchFamily="18" charset="0"/>
              </a:rPr>
              <a:t>Kaldıkları Süre Artarsa Ne Olur?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BCAAD24-3097-685B-CFAE-ACB59293AE6E}"/>
              </a:ext>
            </a:extLst>
          </p:cNvPr>
          <p:cNvSpPr>
            <a:spLocks noGrp="1"/>
          </p:cNvSpPr>
          <p:nvPr>
            <p:ph idx="1"/>
          </p:nvPr>
        </p:nvSpPr>
        <p:spPr>
          <a:xfrm>
            <a:off x="838200" y="1790456"/>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Kaldığı süre ile orantılı olarak hibe miktarının artması durumunda öğrenci ile üniversite arasında ek hibe sözleşmesi imzalanır.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Öğrencinin uzattığı dönem için hibe ile desteklenme durumu, ilgili proje döneminde üniversiteye tahsis edilen bütçeye bağlı olarak değişiklik gösterebilir.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Hibeler o yıl için belirlenen ve duyurulan şekilde, ilgili proje dönemine ait Uygulama El Kitabında belirtildiği şekilde ve hibe sözleşmesinde belirtilen şartlar altında EURO cinsinden ödenir.  </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147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DC28-CCAB-CE7D-8E23-669E21145E36}"/>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Değişim</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Programını</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Tamamlayan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Öğrencinin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Hibe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çin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Teslim</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Etmesi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Gereken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Belgeler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55B6184-985B-3651-E9D1-E2855E51A287}"/>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programlarını tamamlayıp dönen öğrenci sözleşme uyarınca şu belgeleri Daire Başkanlığına teslim etmekle yükümlüdür: </a:t>
            </a:r>
          </a:p>
          <a:p>
            <a:pPr algn="just"/>
            <a:r>
              <a:rPr lang="tr-TR" sz="2400" dirty="0">
                <a:latin typeface="Times New Roman" panose="02020603050405020304" pitchFamily="18" charset="0"/>
                <a:cs typeface="Times New Roman" panose="02020603050405020304" pitchFamily="18" charset="0"/>
              </a:rPr>
              <a:t>Karşı kurumun transkript belgesini</a:t>
            </a:r>
          </a:p>
          <a:p>
            <a:pPr algn="just"/>
            <a:r>
              <a:rPr lang="tr-TR" sz="2400" dirty="0">
                <a:latin typeface="Times New Roman" panose="02020603050405020304" pitchFamily="18" charset="0"/>
                <a:cs typeface="Times New Roman" panose="02020603050405020304" pitchFamily="18" charset="0"/>
              </a:rPr>
              <a:t>Varsa karşı kurumda yaptığı ders değişikliklerini de içeren imzaları tamamlanmış Öğrenim Sözleşmesini,</a:t>
            </a:r>
          </a:p>
          <a:p>
            <a:pPr algn="just"/>
            <a:r>
              <a:rPr lang="tr-TR" sz="2400" dirty="0">
                <a:latin typeface="Times New Roman" panose="02020603050405020304" pitchFamily="18" charset="0"/>
                <a:cs typeface="Times New Roman" panose="02020603050405020304" pitchFamily="18" charset="0"/>
              </a:rPr>
              <a:t>Erasmus+ değişim programında geçirdiği süreyi teyit eden Katılım Sertifikasını</a:t>
            </a:r>
          </a:p>
          <a:p>
            <a:pPr algn="just"/>
            <a:r>
              <a:rPr lang="tr-TR" sz="2400" dirty="0">
                <a:latin typeface="Times New Roman" panose="02020603050405020304" pitchFamily="18" charset="0"/>
                <a:cs typeface="Times New Roman" panose="02020603050405020304" pitchFamily="18" charset="0"/>
              </a:rPr>
              <a:t> Avrupa Komisyonu tarafından öğrenciye gönderilen Nihai Raporunu</a:t>
            </a:r>
          </a:p>
          <a:p>
            <a:pPr algn="just"/>
            <a:r>
              <a:rPr lang="tr-TR" sz="2400" dirty="0">
                <a:latin typeface="Times New Roman" panose="02020603050405020304" pitchFamily="18" charset="0"/>
                <a:cs typeface="Times New Roman" panose="02020603050405020304" pitchFamily="18" charset="0"/>
              </a:rPr>
              <a:t> İkinci çevrim içi dil sınavı sonuç belgesini</a:t>
            </a:r>
          </a:p>
          <a:p>
            <a:pPr algn="just"/>
            <a:endParaRPr lang="tr-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629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058DB-2299-35D5-DC69-6D36C5B8B27D}"/>
              </a:ext>
            </a:extLst>
          </p:cNvPr>
          <p:cNvSpPr>
            <a:spLocks noGrp="1"/>
          </p:cNvSpPr>
          <p:nvPr>
            <p:ph type="title"/>
          </p:nvPr>
        </p:nvSpPr>
        <p:spPr>
          <a:xfrm>
            <a:off x="838200" y="2601698"/>
            <a:ext cx="10515600" cy="1325563"/>
          </a:xfrm>
        </p:spPr>
        <p:txBody>
          <a:bodyPr>
            <a:normAutofit/>
          </a:bodyPr>
          <a:lstStyle/>
          <a:p>
            <a:pPr algn="ctr"/>
            <a:r>
              <a:rPr lang="tr-TR" sz="3600" b="1" dirty="0">
                <a:latin typeface="Times New Roman" panose="02020603050405020304" pitchFamily="18" charset="0"/>
                <a:cs typeface="Times New Roman" panose="02020603050405020304" pitchFamily="18" charset="0"/>
              </a:rPr>
              <a:t>1. Erasmus+ Değişim Programları Kapsamında Giden Öğrenciler</a:t>
            </a:r>
            <a:r>
              <a:rPr lang="en-TR" sz="3600" dirty="0">
                <a:effectLst/>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1412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7E5B8-E88D-E355-CED6-066C60289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C6749-EF5B-C230-945D-5925B35F82E8}"/>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Hibenin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ptaline</a:t>
            </a:r>
            <a:r>
              <a:rPr lang="en-US" sz="3600" b="1" dirty="0" smtClean="0">
                <a:latin typeface="Times New Roman" panose="02020603050405020304" pitchFamily="18" charset="0"/>
                <a:cs typeface="Times New Roman" panose="02020603050405020304" pitchFamily="18" charset="0"/>
              </a:rPr>
              <a:t>, Geri </a:t>
            </a:r>
            <a:r>
              <a:rPr lang="en-US" sz="3600" b="1" dirty="0" err="1" smtClean="0">
                <a:latin typeface="Times New Roman" panose="02020603050405020304" pitchFamily="18" charset="0"/>
                <a:cs typeface="Times New Roman" panose="02020603050405020304" pitchFamily="18" charset="0"/>
              </a:rPr>
              <a:t>Ödenmesine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v</a:t>
            </a:r>
            <a:r>
              <a:rPr lang="en-US" sz="3600" b="1" dirty="0" smtClean="0">
                <a:latin typeface="Times New Roman" panose="02020603050405020304" pitchFamily="18" charset="0"/>
                <a:cs typeface="Times New Roman" panose="02020603050405020304" pitchFamily="18" charset="0"/>
              </a:rPr>
              <a:t>e </a:t>
            </a:r>
            <a:r>
              <a:rPr lang="en-US" sz="3600" b="1" dirty="0" err="1" smtClean="0">
                <a:latin typeface="Times New Roman" panose="02020603050405020304" pitchFamily="18" charset="0"/>
                <a:cs typeface="Times New Roman" panose="02020603050405020304" pitchFamily="18" charset="0"/>
              </a:rPr>
              <a:t>Yasal</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Takibe</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Sebep</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Olabilecek</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Durumlar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BF20C6-002C-E4E4-612A-8A0413AE9B0E}"/>
              </a:ext>
            </a:extLst>
          </p:cNvPr>
          <p:cNvSpPr>
            <a:spLocks noGrp="1"/>
          </p:cNvSpPr>
          <p:nvPr>
            <p:ph idx="1"/>
          </p:nvPr>
        </p:nvSpPr>
        <p:spPr>
          <a:xfrm>
            <a:off x="838200" y="1253331"/>
            <a:ext cx="10515600" cy="4351338"/>
          </a:xfrm>
        </p:spPr>
        <p:txBody>
          <a:bodyPr>
            <a:noAutofit/>
          </a:bodyPr>
          <a:lstStyle/>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Hareketliliği kanıtlayıcı nitelikteki transkript belgesini ve Katılım Sertifikasını teslim etmeyen öğrencilerin Erasmus+ değişim programları iptal edilir ve daha önce bir hibe ödemesi yapılmışsa iadesi istenir.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Mücbir sebepler dışında asgari süre tamamlanmadan faaliyetini sonlandırarak geri dönen öğrencilerin faaliyeti geçersiz sayılır ve hibe ödemesi yapılmaz. Daha önce bir hibe ödemesi yapılmışsa iadesi istenir. </a:t>
            </a:r>
          </a:p>
          <a:p>
            <a:pPr algn="just"/>
            <a:r>
              <a:rPr lang="tr-TR" sz="2400" dirty="0">
                <a:latin typeface="Times New Roman" panose="02020603050405020304" pitchFamily="18" charset="0"/>
                <a:cs typeface="Times New Roman" panose="02020603050405020304" pitchFamily="18" charset="0"/>
              </a:rPr>
              <a:t>Bir olay ya da durum, mücbir sebep sayılmadan önce Daire Başkanlığı, Türkiye Ulusal Ajansından onay alır.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712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ED2C2-0C92-AB60-6CCD-5305C053D3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D718C-D5B0-39B4-F7E6-8B1FDA05E7BD}"/>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Hibenin</a:t>
            </a:r>
            <a:r>
              <a:rPr lang="en-US"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İ</a:t>
            </a:r>
            <a:r>
              <a:rPr lang="en-US" sz="4000" b="1" dirty="0" err="1" smtClean="0">
                <a:latin typeface="Times New Roman" panose="02020603050405020304" pitchFamily="18" charset="0"/>
                <a:cs typeface="Times New Roman" panose="02020603050405020304" pitchFamily="18" charset="0"/>
              </a:rPr>
              <a:t>ptaline</a:t>
            </a:r>
            <a:r>
              <a:rPr lang="en-US" sz="4000" b="1" dirty="0" smtClean="0">
                <a:latin typeface="Times New Roman" panose="02020603050405020304" pitchFamily="18" charset="0"/>
                <a:cs typeface="Times New Roman" panose="02020603050405020304" pitchFamily="18" charset="0"/>
              </a:rPr>
              <a:t>, Geri </a:t>
            </a:r>
            <a:r>
              <a:rPr lang="en-US" sz="4000" b="1" dirty="0" err="1" smtClean="0">
                <a:latin typeface="Times New Roman" panose="02020603050405020304" pitchFamily="18" charset="0"/>
                <a:cs typeface="Times New Roman" panose="02020603050405020304" pitchFamily="18" charset="0"/>
              </a:rPr>
              <a:t>Ödenmesine</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v</a:t>
            </a:r>
            <a:r>
              <a:rPr lang="en-US" sz="4000" b="1" dirty="0" smtClean="0">
                <a:latin typeface="Times New Roman" panose="02020603050405020304" pitchFamily="18" charset="0"/>
                <a:cs typeface="Times New Roman" panose="02020603050405020304" pitchFamily="18" charset="0"/>
              </a:rPr>
              <a:t>e </a:t>
            </a:r>
            <a:r>
              <a:rPr lang="en-US" sz="4000" b="1" dirty="0" err="1" smtClean="0">
                <a:latin typeface="Times New Roman" panose="02020603050405020304" pitchFamily="18" charset="0"/>
                <a:cs typeface="Times New Roman" panose="02020603050405020304" pitchFamily="18" charset="0"/>
              </a:rPr>
              <a:t>Yasal</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Takibe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Sebep</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Olabilecek</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Durumlar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56B8D8D-9287-6743-215A-28698B9BAEEE}"/>
              </a:ext>
            </a:extLst>
          </p:cNvPr>
          <p:cNvSpPr>
            <a:spLocks noGrp="1"/>
          </p:cNvSpPr>
          <p:nvPr>
            <p:ph idx="1"/>
          </p:nvPr>
        </p:nvSpPr>
        <p:spPr>
          <a:xfrm>
            <a:off x="838200" y="1944993"/>
            <a:ext cx="10515600" cy="4351338"/>
          </a:xfrm>
        </p:spPr>
        <p:txBody>
          <a:bodyPr>
            <a:noAutofit/>
          </a:bodyPr>
          <a:lstStyle/>
          <a:p>
            <a:pPr algn="just"/>
            <a:r>
              <a:rPr lang="tr-TR" sz="2400" dirty="0">
                <a:latin typeface="Times New Roman" panose="02020603050405020304" pitchFamily="18" charset="0"/>
                <a:cs typeface="Times New Roman" panose="02020603050405020304" pitchFamily="18" charset="0"/>
              </a:rPr>
              <a:t>Hareketliliği gerçekleştirmek üzere kendilerine hibe ödemesi yapılmış olan öğrencilerin bu faaliyeti gerçekleştirmemeleri ve tahakkuk eden hibeyi iade etmemeleri halinde haklarında yasal takip yapılır.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Öğrencinin karşı kurumda bir yarıyılda aldığı en az 21 AKTS değerinde derslerden başarılı olması gerekir. Aksi durumda nihai hak ediş hibeleri üzerinden %20 kesinti uygulanır.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Hareketlilik sonrasında katılımcı anketini doldurmayan öğrenciye hibenin %20’si tutarında kesinti uygulanır. </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2613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9EDD9-1CDD-8FF5-1A19-43550605CC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2F062-9A41-87E5-0361-37F9C7EEA9D2}"/>
              </a:ext>
            </a:extLst>
          </p:cNvPr>
          <p:cNvSpPr>
            <a:spLocks noGrp="1"/>
          </p:cNvSpPr>
          <p:nvPr>
            <p:ph type="title"/>
          </p:nvPr>
        </p:nvSpPr>
        <p:spPr/>
        <p:txBody>
          <a:bodyPr>
            <a:noAutofit/>
          </a:bodyPr>
          <a:lstStyle/>
          <a:p>
            <a:pPr algn="ctr"/>
            <a:r>
              <a:rPr lang="tr-TR" sz="4000" b="1" dirty="0">
                <a:latin typeface="Times New Roman" panose="02020603050405020304" pitchFamily="18" charset="0"/>
                <a:cs typeface="Times New Roman" panose="02020603050405020304" pitchFamily="18" charset="0"/>
              </a:rPr>
              <a:t>Ders </a:t>
            </a:r>
            <a:r>
              <a:rPr lang="tr-TR" sz="4000" b="1" dirty="0" smtClean="0">
                <a:latin typeface="Times New Roman" panose="02020603050405020304" pitchFamily="18" charset="0"/>
                <a:cs typeface="Times New Roman" panose="02020603050405020304" pitchFamily="18" charset="0"/>
              </a:rPr>
              <a:t>Saydırma İçin Öğrencinin Temin Etmesi Gereken Belgeler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0579545-510B-D322-0185-40E5C2F2F116}"/>
              </a:ext>
            </a:extLst>
          </p:cNvPr>
          <p:cNvSpPr>
            <a:spLocks noGrp="1"/>
          </p:cNvSpPr>
          <p:nvPr>
            <p:ph idx="1"/>
          </p:nvPr>
        </p:nvSpPr>
        <p:spPr/>
        <p:txBody>
          <a:bodyPr>
            <a:normAutofit/>
          </a:bodyPr>
          <a:lstStyle/>
          <a:p>
            <a:pPr lvl="1" algn="just"/>
            <a:r>
              <a:rPr lang="tr-TR" dirty="0">
                <a:latin typeface="Times New Roman" panose="02020603050405020304" pitchFamily="18" charset="0"/>
                <a:cs typeface="Times New Roman" panose="02020603050405020304" pitchFamily="18" charset="0"/>
              </a:rPr>
              <a:t> Öğrenim Sözleşmesi</a:t>
            </a:r>
          </a:p>
          <a:p>
            <a:pPr lvl="1" algn="just"/>
            <a:r>
              <a:rPr lang="tr-TR" dirty="0">
                <a:latin typeface="Times New Roman" panose="02020603050405020304" pitchFamily="18" charset="0"/>
                <a:cs typeface="Times New Roman" panose="02020603050405020304" pitchFamily="18" charset="0"/>
              </a:rPr>
              <a:t> Hareketlilik öncesi </a:t>
            </a:r>
          </a:p>
          <a:p>
            <a:pPr lvl="1" algn="just"/>
            <a:r>
              <a:rPr lang="tr-TR" dirty="0">
                <a:latin typeface="Times New Roman" panose="02020603050405020304" pitchFamily="18" charset="0"/>
                <a:cs typeface="Times New Roman" panose="02020603050405020304" pitchFamily="18" charset="0"/>
              </a:rPr>
              <a:t> Varsa hareketlilik sırasında alınmış yönetim kurulu kararları</a:t>
            </a:r>
          </a:p>
          <a:p>
            <a:pPr lvl="1" algn="just"/>
            <a:r>
              <a:rPr lang="tr-TR" dirty="0">
                <a:latin typeface="Times New Roman" panose="02020603050405020304" pitchFamily="18" charset="0"/>
                <a:cs typeface="Times New Roman" panose="02020603050405020304" pitchFamily="18" charset="0"/>
              </a:rPr>
              <a:t> Karşı kurumdan gelen orijinal ve/veya doğrulanabilir transkript belgesi</a:t>
            </a:r>
          </a:p>
          <a:p>
            <a:pPr lvl="1" algn="just"/>
            <a:r>
              <a:rPr lang="tr-TR" dirty="0">
                <a:latin typeface="Times New Roman" panose="02020603050405020304" pitchFamily="18" charset="0"/>
                <a:cs typeface="Times New Roman" panose="02020603050405020304" pitchFamily="18" charset="0"/>
              </a:rPr>
              <a:t>Akademik birimler gerekli görürse talep edilen ek belge </a:t>
            </a:r>
            <a:r>
              <a:rPr lang="tr-TR" dirty="0" err="1">
                <a:latin typeface="Times New Roman" panose="02020603050405020304" pitchFamily="18" charset="0"/>
                <a:cs typeface="Times New Roman" panose="02020603050405020304" pitchFamily="18" charset="0"/>
              </a:rPr>
              <a:t>ler</a:t>
            </a:r>
            <a:endParaRPr lang="tr-TR"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378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98336-DC8A-1DDB-43CC-6720F196C9EA}"/>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Ders</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Saydırma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Kuralları</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FEEBCA-8A5F-56B3-0B08-C8AB65B34CAE}"/>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Alınan dersin/derslerin başarı durumlarının Üniversite harfli not sistemine dönüştürülmesi, öğrencinin kayıtlı olduğu bölüm/program koordinatörünün değerlendirmesi ve birim yönetim kurulu kararıyla yapılır. </a:t>
            </a:r>
          </a:p>
          <a:p>
            <a:pPr algn="just"/>
            <a:r>
              <a:rPr lang="tr-TR" sz="2400" dirty="0">
                <a:latin typeface="Times New Roman" panose="02020603050405020304" pitchFamily="18" charset="0"/>
                <a:cs typeface="Times New Roman" panose="02020603050405020304" pitchFamily="18" charset="0"/>
              </a:rPr>
              <a:t>Öğrenim sözleşmesinde belirtilmeyen dersler varsa ilgili yönetim kurulu karar almaya yetkilidir. </a:t>
            </a:r>
          </a:p>
          <a:p>
            <a:pPr algn="just"/>
            <a:r>
              <a:rPr lang="tr-TR" sz="2400" dirty="0">
                <a:latin typeface="Times New Roman" panose="02020603050405020304" pitchFamily="18" charset="0"/>
                <a:cs typeface="Times New Roman" panose="02020603050405020304" pitchFamily="18" charset="0"/>
              </a:rPr>
              <a:t>Öğrenim sözleşmesinde yer alan ancak karşı kurum transkript belgesinde yer almayan dersler ise “FF” harf notu olarak transfer edilir. </a:t>
            </a:r>
          </a:p>
          <a:p>
            <a:pPr algn="just"/>
            <a:r>
              <a:rPr lang="tr-TR" sz="2400" dirty="0">
                <a:latin typeface="Times New Roman" panose="02020603050405020304" pitchFamily="18" charset="0"/>
                <a:cs typeface="Times New Roman" panose="02020603050405020304" pitchFamily="18" charset="0"/>
              </a:rPr>
              <a:t>Doktora programı öğrencilerinin Erasmus+ değişim programı kapsamında alacağı en fazla iki ders, daha önce lisans düzeyinde alınmamış olmak şartıyla lisans veya yüksek lisans düzeylerinden olabilir.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42554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BE6F0-2948-B879-4DA1-FC123EDF79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E8FB29-C317-5552-62A6-3910FEFE2E3A}"/>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Ders</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Saydırma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Kuralları</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79E841E-B061-92C8-98FB-C2C71BDDB6B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Karşı kurumda alınan dersin Üniversite karşılığı olan ders çift anadal veya yan dal programında ise bu ders, ders eşdeğerlik tablosunda gösterilir ve ilgili yönetim kurulu kararı ile öğrencinin ders yükünden düşülür.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Birden çok başarılı bulunulan dersin, bir dersin yerine sayılmasında, derslerde alınan notların, AKTS değerlerine veya kredilerine göre aritmetik ortalaması belirlenerek not hesaplanır.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Başarılı bulunan bir dersin, birden çok ders yerine sayılmasında, dersin notu karşılık gösterilen her ders için aynı sayılır.  </a:t>
            </a:r>
          </a:p>
          <a:p>
            <a:pPr algn="just"/>
            <a:r>
              <a:rPr lang="tr-TR" sz="2400" dirty="0">
                <a:latin typeface="Times New Roman" panose="02020603050405020304" pitchFamily="18" charset="0"/>
                <a:cs typeface="Times New Roman" panose="02020603050405020304" pitchFamily="18" charset="0"/>
              </a:rPr>
              <a:t>Transkript belgesi ve diploma ekinde hangi derslerin Erasmus+ kapsamında ve hangi yükseköğretim kurumunda alındığı gösterilir.</a:t>
            </a:r>
            <a:endParaRPr lang="en-TR" sz="2400" dirty="0">
              <a:latin typeface="Times New Roman" panose="02020603050405020304" pitchFamily="18" charset="0"/>
              <a:cs typeface="Times New Roman" panose="02020603050405020304" pitchFamily="18" charset="0"/>
            </a:endParaRPr>
          </a:p>
          <a:p>
            <a:pPr algn="just"/>
            <a:endParaRPr lang="en-TR" sz="2400" dirty="0">
              <a:latin typeface="Times New Roman" panose="02020603050405020304" pitchFamily="18" charset="0"/>
              <a:cs typeface="Times New Roman" panose="02020603050405020304" pitchFamily="18" charset="0"/>
            </a:endParaRPr>
          </a:p>
          <a:p>
            <a:pPr algn="just"/>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115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B1039-2B34-5059-37A9-D4D0E4F3A1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D4C857-7C05-F285-0B99-EFBBC1FE9FF1}"/>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Öğrenim </a:t>
            </a:r>
            <a:r>
              <a:rPr lang="tr-TR" sz="4000" b="1" dirty="0" smtClean="0">
                <a:latin typeface="Times New Roman" panose="02020603050405020304" pitchFamily="18" charset="0"/>
                <a:cs typeface="Times New Roman" panose="02020603050405020304" pitchFamily="18" charset="0"/>
              </a:rPr>
              <a:t>Ücretleri ve Diğer Ücretler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16CB9E2-344D-D0FD-0F50-916AEB63E16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Katkı payı/öğrenim ücreti ödemesi gereken öğrencilerden Erasmus+ değişim programına katılanlar, hareketlilik gerçekleştirecekleri döneme ait öğrenim ücretlerini ödemeleri gereken süre içerisinde Üniversiteye öderler. Erasmus+ kapsamında karşı kuruma öğrenim ücreti ödemezler.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Barınma, ulaşım, sağlık sigortası ve benzeri kişisel harcamalar öğrencinin sorumluluğundadır.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Karşı kurum, sigorta, oturma izni, indirimli ulaşım kartı, ders materyali, laboratuvar ürünleri gibi çeşitli materyallerin kullanılması için gerekli ödemeler konusunda, kurumun diğer öğrencilerine uygulandığı gibi aynı miktarlarda ve yöntemlerde ödeme talep edebilir.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35945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AC5A0-530D-8924-F9A2-3AA8A8680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3457E-E177-D70E-70EA-8602F521138D}"/>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Staj </a:t>
            </a:r>
            <a:r>
              <a:rPr lang="tr-TR" sz="4000" b="1" dirty="0" smtClean="0">
                <a:latin typeface="Times New Roman" panose="02020603050405020304" pitchFamily="18" charset="0"/>
                <a:cs typeface="Times New Roman" panose="02020603050405020304" pitchFamily="18" charset="0"/>
              </a:rPr>
              <a:t>Hareketliliği İle İlgili Özel Hükümler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E1122A-E33E-E72D-3ACC-A8E6416E92E7}"/>
              </a:ext>
            </a:extLst>
          </p:cNvPr>
          <p:cNvSpPr>
            <a:spLocks noGrp="1"/>
          </p:cNvSpPr>
          <p:nvPr>
            <p:ph idx="1"/>
          </p:nvPr>
        </p:nvSpPr>
        <p:spPr>
          <a:xfrm>
            <a:off x="838200" y="1829888"/>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Öğrenciler staj yapacakları işletmeyi/kurumu kendileri belirleyerek iletişim sağlamak ve son başvuru tarihine kadar staj yapacakları işletmeden/kurumdan kabul mektubu almakla yükümlüdürler.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Son sınıf öğrencileri, öğrenci statüsünde iken Erasmus+ staj hareketliliği için başvurabilir. Staj faaliyetinin mezuniyet tarihinden itibaren ilgili proje dönemine ait Uygulama El Kitabı’nda belirtilen süre içerisinde tamamlanması gerekir.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Öğrenciler başvuru yapmadan önce staj yapacakları işletme/kurum ile stajın konusu, kapsamı ve benzeri konularda kayıtlı oldukları bölüm/program koordinatöründen ve kayıtlı oldukları bölümün/programın staj komisyonundan onay almak zorundadırlar. Staj komisyonu ve bölüm/program koordinatörü tarafından onaylanmayan başvurular kabul edilmez. </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4664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680AB-126E-9755-C59D-8553ED5E3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58D64-3C77-1481-1537-A638A88A6FC3}"/>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Staj </a:t>
            </a:r>
            <a:r>
              <a:rPr lang="tr-TR" sz="4000" b="1" dirty="0" smtClean="0">
                <a:latin typeface="Times New Roman" panose="02020603050405020304" pitchFamily="18" charset="0"/>
                <a:cs typeface="Times New Roman" panose="02020603050405020304" pitchFamily="18" charset="0"/>
              </a:rPr>
              <a:t>Hareketliliği İle İlgili Özel Hükümler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B7EC267-CED6-8368-9B21-8EB263C059A2}"/>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stajı hareketliliğinden yararlanan öğrenciler, bu stajı, akademik programlarında zorunlu olarak yer alan staja saydırabilirler. Erasmus+ stajını zorunlu staja saydırmak için gerekli evrakların hazırlanarak staj komisyonuna sunulması ve işlemlerin takibi öğrencinin sorumluluğundadır. Bu konuda ilgili staj komisyonunun kararı bağlayıcıdır.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Stajın tanınması, ilgili bölüm/program koordinatörünün olumlu görüşü ve Staj Komisyonunun onayı alınarak ilgili birim yönetim kurulu kararı ile yapılır ve bu karar, Öğrenci İşleri Daire Başkanlığına iletilir. </a:t>
            </a:r>
          </a:p>
          <a:p>
            <a:pPr algn="just"/>
            <a:r>
              <a:rPr lang="tr-TR" sz="2400" dirty="0">
                <a:latin typeface="Times New Roman" panose="02020603050405020304" pitchFamily="18" charset="0"/>
                <a:cs typeface="Times New Roman" panose="02020603050405020304" pitchFamily="18" charset="0"/>
              </a:rPr>
              <a:t>Erasmus+ stajı hareketliliğinden yararlanan öğrencilerin staj faaliyetlerinin akademik olarak tanınması kapsamında yapılan stajın AKTS değeri karşılığı en az 5 AKTS olmalıdır. İlgili stajın tanınmasında; stajın içeriği, süresi ve AKTS değerinin değerlendirilmesinde ilgili birimin staj komisyonu tek yetkilidir.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56054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2B0EE-B3E8-07CE-8D57-DD119F9F5D7E}"/>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Staj </a:t>
            </a:r>
            <a:r>
              <a:rPr lang="tr-TR" sz="4000" b="1" dirty="0" smtClean="0">
                <a:latin typeface="Times New Roman" panose="02020603050405020304" pitchFamily="18" charset="0"/>
                <a:cs typeface="Times New Roman" panose="02020603050405020304" pitchFamily="18" charset="0"/>
              </a:rPr>
              <a:t>Hareketliliği İle İlgili Tamamlandığında Öğrencinin Teslim Etmesi Gereken Belgeler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89C12C3-3E63-1C66-DAAA-DFFCB4DB219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staj hareketliliğini tamamlayıp dönen öğrenciler gerekli belgelerle kayıtlı oldukları birimin bölüm/program koordinatörlerine başvururlar.</a:t>
            </a:r>
          </a:p>
          <a:p>
            <a:pPr lvl="1" algn="just"/>
            <a:r>
              <a:rPr lang="tr-TR" dirty="0">
                <a:latin typeface="Times New Roman" panose="02020603050405020304" pitchFamily="18" charset="0"/>
                <a:cs typeface="Times New Roman" panose="02020603050405020304" pitchFamily="18" charset="0"/>
              </a:rPr>
              <a:t>Staj faaliyetinde esas alınacak belgeler</a:t>
            </a:r>
          </a:p>
          <a:p>
            <a:pPr lvl="1" algn="just"/>
            <a:r>
              <a:rPr lang="tr-TR" dirty="0">
                <a:latin typeface="Times New Roman" panose="02020603050405020304" pitchFamily="18" charset="0"/>
                <a:cs typeface="Times New Roman" panose="02020603050405020304" pitchFamily="18" charset="0"/>
              </a:rPr>
              <a:t>Staj Akademik Onay Formu</a:t>
            </a:r>
          </a:p>
          <a:p>
            <a:pPr lvl="1" algn="just"/>
            <a:r>
              <a:rPr lang="tr-TR" dirty="0">
                <a:latin typeface="Times New Roman" panose="02020603050405020304" pitchFamily="18" charset="0"/>
                <a:cs typeface="Times New Roman" panose="02020603050405020304" pitchFamily="18" charset="0"/>
              </a:rPr>
              <a:t>Staj Anlaşması</a:t>
            </a:r>
          </a:p>
          <a:p>
            <a:pPr lvl="1" algn="just"/>
            <a:r>
              <a:rPr lang="tr-TR" dirty="0">
                <a:latin typeface="Times New Roman" panose="02020603050405020304" pitchFamily="18" charset="0"/>
                <a:cs typeface="Times New Roman" panose="02020603050405020304" pitchFamily="18" charset="0"/>
              </a:rPr>
              <a:t>Staj Raporu</a:t>
            </a:r>
          </a:p>
          <a:p>
            <a:pPr lvl="1" algn="just"/>
            <a:r>
              <a:rPr lang="tr-TR" dirty="0">
                <a:latin typeface="Times New Roman" panose="02020603050405020304" pitchFamily="18" charset="0"/>
                <a:cs typeface="Times New Roman" panose="02020603050405020304" pitchFamily="18" charset="0"/>
              </a:rPr>
              <a:t>Staj programında geçirdiği süreyi teyit eden Katılım Sertifikası</a:t>
            </a:r>
          </a:p>
          <a:p>
            <a:pPr lvl="1" algn="just"/>
            <a:r>
              <a:rPr lang="tr-TR" dirty="0">
                <a:latin typeface="Times New Roman" panose="02020603050405020304" pitchFamily="18" charset="0"/>
                <a:cs typeface="Times New Roman" panose="02020603050405020304" pitchFamily="18" charset="0"/>
              </a:rPr>
              <a:t>Gerekli görürlerse talep edilen ek belgeler</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0019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8BD2C-0203-FB34-D4AF-A538E25A9C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B39F0-DB9F-285D-814E-24D39DEC7E7A}"/>
              </a:ext>
            </a:extLst>
          </p:cNvPr>
          <p:cNvSpPr>
            <a:spLocks noGrp="1"/>
          </p:cNvSpPr>
          <p:nvPr>
            <p:ph type="title"/>
          </p:nvPr>
        </p:nvSpPr>
        <p:spPr>
          <a:xfrm>
            <a:off x="986481" y="2441060"/>
            <a:ext cx="10515600" cy="1325563"/>
          </a:xfrm>
        </p:spPr>
        <p:txBody>
          <a:bodyPr>
            <a:normAutofit/>
          </a:bodyPr>
          <a:lstStyle/>
          <a:p>
            <a:pPr algn="ctr"/>
            <a:r>
              <a:rPr lang="tr-TR" b="1" dirty="0">
                <a:latin typeface="Times New Roman" panose="02020603050405020304" pitchFamily="18" charset="0"/>
                <a:cs typeface="Times New Roman" panose="02020603050405020304" pitchFamily="18" charset="0"/>
              </a:rPr>
              <a:t>2. Erasmus+ Değişim Programları Kapsamında Gelen </a:t>
            </a:r>
            <a:r>
              <a:rPr lang="tr-TR" b="1" dirty="0" smtClean="0">
                <a:latin typeface="Times New Roman" panose="02020603050405020304" pitchFamily="18" charset="0"/>
                <a:cs typeface="Times New Roman" panose="02020603050405020304" pitchFamily="18" charset="0"/>
              </a:rPr>
              <a:t>Öğrenciler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181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5F32-302A-0513-89EB-532A1F4AC629}"/>
              </a:ext>
            </a:extLst>
          </p:cNvPr>
          <p:cNvSpPr>
            <a:spLocks noGrp="1"/>
          </p:cNvSpPr>
          <p:nvPr>
            <p:ph type="title"/>
          </p:nvPr>
        </p:nvSpPr>
        <p:spPr>
          <a:xfrm>
            <a:off x="838200" y="777874"/>
            <a:ext cx="10515600" cy="1325563"/>
          </a:xfrm>
        </p:spPr>
        <p:txBody>
          <a:bodyPr>
            <a:normAutofit/>
          </a:bodyPr>
          <a:lstStyle/>
          <a:p>
            <a:pPr algn="ctr"/>
            <a:r>
              <a:rPr lang="en-US" sz="3600" b="1" dirty="0" err="1" smtClean="0">
                <a:latin typeface="Times New Roman" panose="02020603050405020304" pitchFamily="18" charset="0"/>
                <a:cs typeface="Times New Roman" panose="02020603050405020304" pitchFamily="18" charset="0"/>
              </a:rPr>
              <a:t>Başvuru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Kurallar</a:t>
            </a:r>
            <a:r>
              <a:rPr lang="tr-TR" sz="3600" b="1" dirty="0" smtClean="0">
                <a:latin typeface="Times New Roman" panose="02020603050405020304" pitchFamily="18" charset="0"/>
                <a:cs typeface="Times New Roman" panose="02020603050405020304" pitchFamily="18" charset="0"/>
              </a:rPr>
              <a:t>ı</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ve</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Ö</a:t>
            </a:r>
            <a:r>
              <a:rPr lang="en-US" sz="3600" b="1" dirty="0" err="1" smtClean="0">
                <a:latin typeface="Times New Roman" panose="02020603050405020304" pitchFamily="18" charset="0"/>
                <a:cs typeface="Times New Roman" panose="02020603050405020304" pitchFamily="18" charset="0"/>
              </a:rPr>
              <a:t>lçütler</a:t>
            </a:r>
            <a:r>
              <a:rPr lang="tr-TR" sz="3600" b="1" dirty="0" smtClean="0">
                <a:latin typeface="Times New Roman" panose="02020603050405020304" pitchFamily="18" charset="0"/>
                <a:cs typeface="Times New Roman" panose="02020603050405020304" pitchFamily="18" charset="0"/>
              </a:rPr>
              <a:t>in Belirlenmesi</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6058541-8CD0-9A3C-258A-1196BC80AD5A}"/>
              </a:ext>
            </a:extLst>
          </p:cNvPr>
          <p:cNvSpPr>
            <a:spLocks noGrp="1"/>
          </p:cNvSpPr>
          <p:nvPr>
            <p:ph idx="1"/>
          </p:nvPr>
        </p:nvSpPr>
        <p:spPr>
          <a:xfrm>
            <a:off x="838200" y="2326176"/>
            <a:ext cx="10515600" cy="1325563"/>
          </a:xfrm>
        </p:spPr>
        <p:txBody>
          <a:bodyPr>
            <a:normAutofit/>
          </a:bodyPr>
          <a:lstStyle/>
          <a:p>
            <a:pPr marL="0" indent="0">
              <a:buNone/>
            </a:pPr>
            <a:endParaRPr lang="tr-TR" sz="2000" dirty="0">
              <a:latin typeface="Calibri" panose="020F0502020204030204" pitchFamily="34" charset="0"/>
              <a:cs typeface="Calibri" panose="020F0502020204030204" pitchFamily="34" charset="0"/>
            </a:endParaRPr>
          </a:p>
          <a:p>
            <a:pPr marL="0" indent="0">
              <a:buNone/>
            </a:pPr>
            <a:r>
              <a:rPr lang="tr-TR" sz="2400" dirty="0">
                <a:latin typeface="Times New Roman" panose="02020603050405020304" pitchFamily="18" charset="0"/>
                <a:cs typeface="Times New Roman" panose="02020603050405020304" pitchFamily="18" charset="0"/>
              </a:rPr>
              <a:t>Türkiye Ulusal Ajansı tarafından yayınlanan ilgili proje dönemine ait Uygulama El Kitabı’nda yer alan şartlara </a:t>
            </a:r>
            <a:r>
              <a:rPr lang="tr-TR" sz="2400" dirty="0" smtClean="0">
                <a:latin typeface="Times New Roman" panose="02020603050405020304" pitchFamily="18" charset="0"/>
                <a:cs typeface="Times New Roman" panose="02020603050405020304" pitchFamily="18" charset="0"/>
              </a:rPr>
              <a:t>göre;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26640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E88A4-8DD4-E4EA-5866-749CAF08A0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19995-6F7F-2219-BB17-BA0B0331334B}"/>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Gelen </a:t>
            </a:r>
            <a:r>
              <a:rPr lang="en-US" sz="4000" b="1" dirty="0" err="1">
                <a:latin typeface="Times New Roman" panose="02020603050405020304" pitchFamily="18" charset="0"/>
                <a:cs typeface="Times New Roman" panose="02020603050405020304" pitchFamily="18" charset="0"/>
              </a:rPr>
              <a:t>Öğrenci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Süreci</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D343749-E3FE-CC44-2E4C-1090D84D5E9F}"/>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öğrencisi olarak gelmek isteyen öğrenciler kendi kurumları tarafından aday gösterilir.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Aday öğrencilere başvuru prosedürü ve son tarihler hakkında bilgilendirme iletisi Daire Başkanlığı tarafından gönderilir.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 gerekli başvuru evraklarını eksiksiz olarak son başvuru tarihinden önce Daire Başkanlığına iletmek zorundadır.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31496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7596C-7117-299D-AABC-770B49E1B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718F3-FB95-3528-CE02-915B010C5F69}"/>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Ders </a:t>
            </a:r>
            <a:r>
              <a:rPr lang="tr-TR" sz="4000" b="1" dirty="0" smtClean="0">
                <a:latin typeface="Times New Roman" panose="02020603050405020304" pitchFamily="18" charset="0"/>
                <a:cs typeface="Times New Roman" panose="02020603050405020304" pitchFamily="18" charset="0"/>
              </a:rPr>
              <a:t>Seçimi ve Öğrenim Sözleşmesi</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76DED5A-195F-91D9-6405-718BF592AB8A}"/>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Öğrenci almayı planladığı dersleri, kendisine gönderilen ders kataloğundan seçer ve öğrenim sözleşmesinde belirtir. </a:t>
            </a:r>
          </a:p>
          <a:p>
            <a:pPr algn="just"/>
            <a:r>
              <a:rPr lang="tr-TR" sz="2400" dirty="0">
                <a:latin typeface="Times New Roman" panose="02020603050405020304" pitchFamily="18" charset="0"/>
                <a:cs typeface="Times New Roman" panose="02020603050405020304" pitchFamily="18" charset="0"/>
              </a:rPr>
              <a:t>Derslerin açılmaması durumunda öğrenim sözleşmesinde belirtilen derslerde değişiklik yapılabilir. </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99282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870F2-72F5-0129-3DE1-54C6F95E2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29A40-7960-54A8-B547-BAE90E42C493}"/>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FBÜ’nün</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Gelen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Başvuruları</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Kabulü</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580F1E7-9AB9-1C14-E91F-071DD4BBEB72}"/>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Başvuru evrakları ve tüm taraflarca imzalanmış öğrenim sözleşmesi alındıktan sonra karar şu faktörlere göre verilir:</a:t>
            </a:r>
          </a:p>
          <a:p>
            <a:pPr algn="just"/>
            <a:r>
              <a:rPr lang="tr-TR" sz="2400" dirty="0">
                <a:latin typeface="Times New Roman" panose="02020603050405020304" pitchFamily="18" charset="0"/>
                <a:cs typeface="Times New Roman" panose="02020603050405020304" pitchFamily="18" charset="0"/>
              </a:rPr>
              <a:t> İki üniversite arasındaki değişim sayısı dengesi (giden-gelen öğrenci sayısı arasındaki oran) </a:t>
            </a:r>
          </a:p>
          <a:p>
            <a:pPr algn="just"/>
            <a:r>
              <a:rPr lang="tr-TR" sz="2400" dirty="0">
                <a:latin typeface="Times New Roman" panose="02020603050405020304" pitchFamily="18" charset="0"/>
                <a:cs typeface="Times New Roman" panose="02020603050405020304" pitchFamily="18" charset="0"/>
              </a:rPr>
              <a:t>Öğrencinin akademik durumu dikkate alınarak başvuru değerlendirilir.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Kabul edilen öğrencilere Daire Başkanlığı tarafından kabul mektupları hazırlanır ve gönderilir.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91294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E2C15-5FEE-A223-3071-A0AE9900D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5A2AB-E677-7AC3-E680-A03BF6592339}"/>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Gelecek </a:t>
            </a:r>
            <a:r>
              <a:rPr lang="tr-TR" sz="4000" b="1" dirty="0" smtClean="0">
                <a:latin typeface="Times New Roman" panose="02020603050405020304" pitchFamily="18" charset="0"/>
                <a:cs typeface="Times New Roman" panose="02020603050405020304" pitchFamily="18" charset="0"/>
              </a:rPr>
              <a:t>Öğrencilerin Bilgilendirilmesi</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25DE8AD-6BC0-8E1A-19B0-9A193D32C8DA}"/>
              </a:ext>
            </a:extLst>
          </p:cNvPr>
          <p:cNvSpPr>
            <a:spLocks noGrp="1"/>
          </p:cNvSpPr>
          <p:nvPr>
            <p:ph idx="1"/>
          </p:nvPr>
        </p:nvSpPr>
        <p:spPr>
          <a:xfrm>
            <a:off x="838200" y="1825625"/>
            <a:ext cx="10515600" cy="2230560"/>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Daire Başkanlığı öğrencilere süreçte </a:t>
            </a:r>
            <a:r>
              <a:rPr lang="tr-TR" sz="2400" dirty="0" smtClean="0">
                <a:latin typeface="Times New Roman" panose="02020603050405020304" pitchFamily="18" charset="0"/>
                <a:cs typeface="Times New Roman" panose="02020603050405020304" pitchFamily="18" charset="0"/>
              </a:rPr>
              <a:t>aşağıdaki </a:t>
            </a:r>
            <a:r>
              <a:rPr lang="tr-TR" sz="2400" dirty="0">
                <a:latin typeface="Times New Roman" panose="02020603050405020304" pitchFamily="18" charset="0"/>
                <a:cs typeface="Times New Roman" panose="02020603050405020304" pitchFamily="18" charset="0"/>
              </a:rPr>
              <a:t>şekillerde destek olur:</a:t>
            </a:r>
          </a:p>
          <a:p>
            <a:pPr lvl="1" algn="just"/>
            <a:r>
              <a:rPr lang="tr-TR" dirty="0">
                <a:latin typeface="Times New Roman" panose="02020603050405020304" pitchFamily="18" charset="0"/>
                <a:cs typeface="Times New Roman" panose="02020603050405020304" pitchFamily="18" charset="0"/>
              </a:rPr>
              <a:t>Öğrencilere bilgilendirme notları göndermek</a:t>
            </a:r>
          </a:p>
          <a:p>
            <a:pPr lvl="1" algn="just"/>
            <a:r>
              <a:rPr lang="tr-TR" dirty="0">
                <a:latin typeface="Times New Roman" panose="02020603050405020304" pitchFamily="18" charset="0"/>
                <a:cs typeface="Times New Roman" panose="02020603050405020304" pitchFamily="18" charset="0"/>
              </a:rPr>
              <a:t>İdari konularda danışmanlık yapmak</a:t>
            </a:r>
          </a:p>
          <a:p>
            <a:pPr lvl="1" algn="just"/>
            <a:r>
              <a:rPr lang="tr-TR" dirty="0">
                <a:latin typeface="Times New Roman" panose="02020603050405020304" pitchFamily="18" charset="0"/>
                <a:cs typeface="Times New Roman" panose="02020603050405020304" pitchFamily="18" charset="0"/>
              </a:rPr>
              <a:t>Erasmus+ KA171 programı kapsamında gelen öğrencilere hibe alımı  konusunda bilgi vermek</a:t>
            </a:r>
          </a:p>
          <a:p>
            <a:pPr lvl="1" algn="just"/>
            <a:r>
              <a:rPr lang="tr-TR" dirty="0">
                <a:latin typeface="Times New Roman" panose="02020603050405020304" pitchFamily="18" charset="0"/>
                <a:cs typeface="Times New Roman" panose="02020603050405020304" pitchFamily="18" charset="0"/>
              </a:rPr>
              <a:t>Gelen öğrenciler için her yarıyıl başında oryantasyon programı düzenlemek </a:t>
            </a:r>
          </a:p>
          <a:p>
            <a:pPr marL="0" indent="0" algn="just">
              <a:buNone/>
            </a:pP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4442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F8C3E-8E61-EBDC-D51F-372B5DDA9B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7DEB3-505B-6DCF-702D-FDFF0CC64A31}"/>
              </a:ext>
            </a:extLst>
          </p:cNvPr>
          <p:cNvSpPr>
            <a:spLocks noGrp="1"/>
          </p:cNvSpPr>
          <p:nvPr>
            <p:ph type="title"/>
          </p:nvPr>
        </p:nvSpPr>
        <p:spPr>
          <a:xfrm>
            <a:off x="838200" y="681037"/>
            <a:ext cx="10515600" cy="1325563"/>
          </a:xfrm>
        </p:spPr>
        <p:txBody>
          <a:bodyPr>
            <a:normAutofit/>
          </a:bodyPr>
          <a:lstStyle/>
          <a:p>
            <a:pPr algn="ctr"/>
            <a:r>
              <a:rPr lang="tr-TR" b="1" dirty="0">
                <a:latin typeface="Times New Roman" panose="02020603050405020304" pitchFamily="18" charset="0"/>
                <a:cs typeface="Times New Roman" panose="02020603050405020304" pitchFamily="18" charset="0"/>
              </a:rPr>
              <a:t>Değişimini </a:t>
            </a:r>
            <a:r>
              <a:rPr lang="tr-TR" b="1" dirty="0" smtClean="0">
                <a:latin typeface="Times New Roman" panose="02020603050405020304" pitchFamily="18" charset="0"/>
                <a:cs typeface="Times New Roman" panose="02020603050405020304" pitchFamily="18" charset="0"/>
              </a:rPr>
              <a:t>Tamamlayan Öğrenciler İle İlgili İşlemler</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7ACAAD1-A7F9-5C24-B2CE-34AFB6CD012F}"/>
              </a:ext>
            </a:extLst>
          </p:cNvPr>
          <p:cNvSpPr>
            <a:spLocks noGrp="1"/>
          </p:cNvSpPr>
          <p:nvPr>
            <p:ph idx="1"/>
          </p:nvPr>
        </p:nvSpPr>
        <p:spPr>
          <a:xfrm>
            <a:off x="838200" y="2241262"/>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programını tamamlayan öğrenciler ülkelerine dönmeden önce öğrenci kimlik kartlarını Daire Başkanlığına teslim etmek zorundadırlar.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Kayıt sildirme işlemlerini tamamlayan öğrencilere hareketliliklerinin süresini gösteren katılım sertifikası Daire Başkanlığı tarafından, transkript belgesi ise Öğrenci İşleri Daire Başkanlığı tarafından verilir ve/veya öğrencinin kayıtlı olduğu karşı kuruma gönderilir.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3393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B75A9-C61E-2599-284B-1E54D9CFC5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A4713E-9DB3-A50B-C0CB-392F1C26FDD7}"/>
              </a:ext>
            </a:extLst>
          </p:cNvPr>
          <p:cNvSpPr>
            <a:spLocks noGrp="1"/>
          </p:cNvSpPr>
          <p:nvPr>
            <p:ph type="title"/>
          </p:nvPr>
        </p:nvSpPr>
        <p:spPr>
          <a:xfrm>
            <a:off x="1035909" y="2766218"/>
            <a:ext cx="10515600" cy="1325563"/>
          </a:xfrm>
        </p:spPr>
        <p:txBody>
          <a:bodyPr>
            <a:normAutofit/>
          </a:bodyPr>
          <a:lstStyle/>
          <a:p>
            <a:pPr algn="ctr"/>
            <a:r>
              <a:rPr lang="tr-TR" b="1" dirty="0">
                <a:latin typeface="Times New Roman" panose="02020603050405020304" pitchFamily="18" charset="0"/>
                <a:cs typeface="Times New Roman" panose="02020603050405020304" pitchFamily="18" charset="0"/>
              </a:rPr>
              <a:t>3. Erasmus+ Değişim Programları Kapsamında Giden </a:t>
            </a:r>
            <a:r>
              <a:rPr lang="tr-TR" b="1" dirty="0" smtClean="0">
                <a:latin typeface="Times New Roman" panose="02020603050405020304" pitchFamily="18" charset="0"/>
                <a:cs typeface="Times New Roman" panose="02020603050405020304" pitchFamily="18" charset="0"/>
              </a:rPr>
              <a:t>Personel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59191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AD922-5C87-5819-EF4C-56345C9704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8E4C0E-6B20-09B0-D2D5-3D5DB46713E1}"/>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Ders </a:t>
            </a:r>
            <a:r>
              <a:rPr lang="tr-TR" sz="4000" b="1" dirty="0" smtClean="0">
                <a:latin typeface="Times New Roman" panose="02020603050405020304" pitchFamily="18" charset="0"/>
                <a:cs typeface="Times New Roman" panose="02020603050405020304" pitchFamily="18" charset="0"/>
              </a:rPr>
              <a:t>Verme Hareketliliği ve Eğitim Alma Hareketliliği</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92473B2-E9F1-B739-E87A-4573ACCD307B}"/>
              </a:ext>
            </a:extLst>
          </p:cNvPr>
          <p:cNvSpPr>
            <a:spLocks noGrp="1"/>
          </p:cNvSpPr>
          <p:nvPr>
            <p:ph idx="1"/>
          </p:nvPr>
        </p:nvSpPr>
        <p:spPr>
          <a:xfrm>
            <a:off x="838200" y="2013194"/>
            <a:ext cx="10515600" cy="4351338"/>
          </a:xfrm>
        </p:spPr>
        <p:txBody>
          <a:bodyPr>
            <a:normAutofit/>
          </a:bodyPr>
          <a:lstStyle/>
          <a:p>
            <a:pPr marL="0" indent="0">
              <a:buNone/>
            </a:pPr>
            <a:r>
              <a:rPr lang="tr-TR" sz="2400" dirty="0">
                <a:latin typeface="Times New Roman" panose="02020603050405020304" pitchFamily="18" charset="0"/>
                <a:cs typeface="Times New Roman" panose="02020603050405020304" pitchFamily="18" charset="0"/>
              </a:rPr>
              <a:t>Personel hareketliliği iki tip hareketliliği içerir:</a:t>
            </a:r>
          </a:p>
          <a:p>
            <a:pPr marL="0" indent="0">
              <a:buNone/>
            </a:pPr>
            <a:endParaRPr lang="tr-TR" sz="2400" dirty="0">
              <a:latin typeface="Times New Roman" panose="02020603050405020304" pitchFamily="18" charset="0"/>
              <a:cs typeface="Times New Roman" panose="02020603050405020304" pitchFamily="18" charset="0"/>
            </a:endParaRPr>
          </a:p>
          <a:p>
            <a:r>
              <a:rPr lang="tr-TR" sz="2400" dirty="0">
                <a:latin typeface="Times New Roman" panose="02020603050405020304" pitchFamily="18" charset="0"/>
                <a:cs typeface="Times New Roman" panose="02020603050405020304" pitchFamily="18" charset="0"/>
              </a:rPr>
              <a:t>Ders verme </a:t>
            </a:r>
          </a:p>
          <a:p>
            <a:r>
              <a:rPr lang="tr-TR" sz="2400" dirty="0">
                <a:latin typeface="Times New Roman" panose="02020603050405020304" pitchFamily="18" charset="0"/>
                <a:cs typeface="Times New Roman" panose="02020603050405020304" pitchFamily="18" charset="0"/>
              </a:rPr>
              <a:t>Eğitim alma hareketliliği </a:t>
            </a:r>
          </a:p>
          <a:p>
            <a:pPr marL="0" indent="0">
              <a:buNone/>
            </a:pP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0980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ABF73-06B3-BBBB-ADE9-DEC9296ED2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A7FC7E-C522-E6A9-4424-FFA1C71AB366}"/>
              </a:ext>
            </a:extLst>
          </p:cNvPr>
          <p:cNvSpPr>
            <a:spLocks noGrp="1"/>
          </p:cNvSpPr>
          <p:nvPr>
            <p:ph type="title"/>
          </p:nvPr>
        </p:nvSpPr>
        <p:spPr/>
        <p:txBody>
          <a:bodyPr>
            <a:normAutofit/>
          </a:bodyPr>
          <a:lstStyle/>
          <a:p>
            <a:pPr algn="ctr"/>
            <a:r>
              <a:rPr lang="tr-TR" b="1" dirty="0">
                <a:latin typeface="Times New Roman" panose="02020603050405020304" pitchFamily="18" charset="0"/>
                <a:cs typeface="Times New Roman" panose="02020603050405020304" pitchFamily="18" charset="0"/>
              </a:rPr>
              <a:t>Personel </a:t>
            </a:r>
            <a:r>
              <a:rPr lang="tr-TR" b="1" dirty="0" smtClean="0">
                <a:latin typeface="Times New Roman" panose="02020603050405020304" pitchFamily="18" charset="0"/>
                <a:cs typeface="Times New Roman" panose="02020603050405020304" pitchFamily="18" charset="0"/>
              </a:rPr>
              <a:t>Hareketliliği Aynı Ülkede Yapılabilir mi?</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29BD980-5EC3-0917-FDEA-B9E2FA7CC673}"/>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Eğitim alma hareketliliği yurt dışındaki bir yükseköğretim kurumu veya bir işletmede gerçekleşebilir.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Ders verme hareketliliği kapsamında program ülkelerinden birinde yerleşik bir işletmede çalışan personelin, öğrencilere ders vermek üzere davet edilmesi mümkündür. Belge ve yükümlükler ile tüm kural ve koşullar bu personel için de geçerlidir.</a:t>
            </a:r>
          </a:p>
          <a:p>
            <a:pPr marL="0" indent="0" algn="just">
              <a:buNone/>
            </a:pPr>
            <a:r>
              <a:rPr lang="tr-TR" sz="2400" dirty="0">
                <a:latin typeface="Times New Roman" panose="02020603050405020304" pitchFamily="18" charset="0"/>
                <a:cs typeface="Times New Roman" panose="02020603050405020304" pitchFamily="18" charset="0"/>
              </a:rPr>
              <a:t>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059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8D4AA-DC06-1AC2-2DAB-2AEF31DD6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44197-CCB6-D9B7-C128-354F0369F26C}"/>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Personel </a:t>
            </a:r>
            <a:r>
              <a:rPr lang="tr-TR" sz="4000" b="1" dirty="0" smtClean="0">
                <a:latin typeface="Times New Roman" panose="02020603050405020304" pitchFamily="18" charset="0"/>
                <a:cs typeface="Times New Roman" panose="02020603050405020304" pitchFamily="18" charset="0"/>
              </a:rPr>
              <a:t>Hareketliliği İçin Gerekli Koşullar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EDF4946-3C77-5A33-D1A6-22F1742D9593}"/>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Personelin üniversitede tam/yarı zamanlı olarak istihdam edilen ve üniversitede fiilen görev yapmakta olan personel olması.</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Daire Başkanlığı tarafından yapılan duyuru kapsamında başvuru yapılması</a:t>
            </a:r>
          </a:p>
          <a:p>
            <a:pPr lvl="0" algn="just" fontAlgn="base"/>
            <a:r>
              <a:rPr lang="tr-TR" sz="2400" dirty="0">
                <a:latin typeface="Times New Roman" panose="02020603050405020304" pitchFamily="18" charset="0"/>
                <a:cs typeface="Times New Roman" panose="02020603050405020304" pitchFamily="18" charset="0"/>
              </a:rPr>
              <a:t>Başvuru kriterlerinin sağlanması</a:t>
            </a:r>
          </a:p>
          <a:p>
            <a:pPr lvl="0" algn="just" fontAlgn="base"/>
            <a:r>
              <a:rPr lang="tr-TR" sz="2400" dirty="0">
                <a:latin typeface="Times New Roman" panose="02020603050405020304" pitchFamily="18" charset="0"/>
                <a:cs typeface="Times New Roman" panose="02020603050405020304" pitchFamily="18" charset="0"/>
              </a:rPr>
              <a:t>Talep edilen başvuru evraklarının başvuru süresi içerisinde teslim edilmiş olması.</a:t>
            </a:r>
          </a:p>
          <a:p>
            <a:pPr lvl="0" algn="just" fontAlgn="base"/>
            <a:r>
              <a:rPr lang="tr-TR" sz="2400" dirty="0">
                <a:latin typeface="Times New Roman" panose="02020603050405020304" pitchFamily="18" charset="0"/>
                <a:cs typeface="Times New Roman" panose="02020603050405020304" pitchFamily="18" charset="0"/>
              </a:rPr>
              <a:t>Ders verme ve eğitim alma hareketliliği için hazırlanmış öğretim planı veya iş planı formunun tüm taraflarca imzalanmış olması.</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Personelin, hareketliliğin gerçekleşeceği kurumdan davet mektubu alması.</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45735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ACFE3-3471-3745-C6C6-422958E54B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21560-174B-485D-FECE-1ABA12035492}"/>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Personel </a:t>
            </a:r>
            <a:r>
              <a:rPr lang="tr-TR" sz="4000" b="1" dirty="0" smtClean="0">
                <a:latin typeface="Times New Roman" panose="02020603050405020304" pitchFamily="18" charset="0"/>
                <a:cs typeface="Times New Roman" panose="02020603050405020304" pitchFamily="18" charset="0"/>
              </a:rPr>
              <a:t>Hareketliliği İçin Gerekli Koşullar</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38CEE7-354B-6EA7-B104-3B454FB1158A}"/>
              </a:ext>
            </a:extLst>
          </p:cNvPr>
          <p:cNvSpPr>
            <a:spLocks noGrp="1"/>
          </p:cNvSpPr>
          <p:nvPr>
            <p:ph idx="1"/>
          </p:nvPr>
        </p:nvSpPr>
        <p:spPr/>
        <p:txBody>
          <a:bodyPr>
            <a:normAutofit/>
          </a:bodyPr>
          <a:lstStyle/>
          <a:p>
            <a:pPr lvl="0" algn="just" fontAlgn="base"/>
            <a:r>
              <a:rPr lang="tr-TR" sz="2400" dirty="0">
                <a:latin typeface="Times New Roman" panose="02020603050405020304" pitchFamily="18" charset="0"/>
                <a:cs typeface="Times New Roman" panose="02020603050405020304" pitchFamily="18" charset="0"/>
              </a:rPr>
              <a:t>Ders verme hareketliliği için hareketliliğin gerçekleşeceği karşı kurum ile Üniversite arasında kurumlararası anlaşma olması.</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Ders verme hareketliliğinde, o yıl için Türkiye Ulusal Ajansı tarafından belirlenen en az ders verme saatini karşı kurumda yerine getirecek olması.</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Eğitim alma hareketliliğinde, o yıl için belirlenen minimum hareketlilik süresinin sağlanacak olması.</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8782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D38-D336-B522-B114-E996780EF813}"/>
              </a:ext>
            </a:extLst>
          </p:cNvPr>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Başvuru </a:t>
            </a:r>
            <a:r>
              <a:rPr lang="tr-TR" sz="3600" b="1" dirty="0" smtClean="0">
                <a:latin typeface="Times New Roman" panose="02020603050405020304" pitchFamily="18" charset="0"/>
                <a:cs typeface="Times New Roman" panose="02020603050405020304" pitchFamily="18" charset="0"/>
              </a:rPr>
              <a:t>Aşamasında Sağlanması Gereken Koşullar</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A0B9E13-FFAF-535B-0FDB-477F88A0B95C}"/>
              </a:ext>
            </a:extLst>
          </p:cNvPr>
          <p:cNvSpPr>
            <a:spLocks noGrp="1"/>
          </p:cNvSpPr>
          <p:nvPr>
            <p:ph idx="1"/>
          </p:nvPr>
        </p:nvSpPr>
        <p:spPr>
          <a:xfrm>
            <a:off x="838200" y="1966302"/>
            <a:ext cx="10515600" cy="4351338"/>
          </a:xfrm>
        </p:spPr>
        <p:txBody>
          <a:bodyPr>
            <a:normAutofit/>
          </a:bodyPr>
          <a:lstStyle/>
          <a:p>
            <a:pPr lvl="0" algn="just" fontAlgn="base"/>
            <a:r>
              <a:rPr lang="tr-TR" sz="2400" dirty="0">
                <a:latin typeface="Times New Roman" panose="02020603050405020304" pitchFamily="18" charset="0"/>
                <a:cs typeface="Times New Roman" panose="02020603050405020304" pitchFamily="18" charset="0"/>
              </a:rPr>
              <a:t>Ön lisans, lisans ve lisansüstü düzeylerde bir bölüm/programa kayıtlı tam zamanlı öğrenci olmak</a:t>
            </a:r>
          </a:p>
          <a:p>
            <a:pPr lvl="0" algn="just" fontAlgn="base"/>
            <a:r>
              <a:rPr lang="tr-TR" sz="2400" dirty="0">
                <a:latin typeface="Times New Roman" panose="02020603050405020304" pitchFamily="18" charset="0"/>
                <a:cs typeface="Times New Roman" panose="02020603050405020304" pitchFamily="18" charset="0"/>
              </a:rPr>
              <a:t>Ön lisans ve lisans düzeylerinde en az bir yarıyıl eğitime devam etmiş olmak</a:t>
            </a:r>
            <a:endParaRPr lang="en-TR" sz="2400" dirty="0">
              <a:latin typeface="Times New Roman" panose="02020603050405020304" pitchFamily="18" charset="0"/>
              <a:cs typeface="Times New Roman" panose="02020603050405020304" pitchFamily="18" charset="0"/>
            </a:endParaRPr>
          </a:p>
          <a:p>
            <a:pPr algn="just" fontAlgn="base"/>
            <a:r>
              <a:rPr lang="tr-TR" sz="2400" dirty="0">
                <a:latin typeface="Times New Roman" panose="02020603050405020304" pitchFamily="18" charset="0"/>
                <a:cs typeface="Times New Roman" panose="02020603050405020304" pitchFamily="18" charset="0"/>
              </a:rPr>
              <a:t>Başvuru için güncel genel not ortalamasının ön lisans ve lisans düzeyinde en az </a:t>
            </a:r>
            <a:r>
              <a:rPr lang="tr-TR" sz="2400" b="1" dirty="0" smtClean="0">
                <a:latin typeface="Times New Roman" panose="02020603050405020304" pitchFamily="18" charset="0"/>
                <a:cs typeface="Times New Roman" panose="02020603050405020304" pitchFamily="18" charset="0"/>
              </a:rPr>
              <a:t>2.20 </a:t>
            </a:r>
            <a:r>
              <a:rPr lang="tr-TR" sz="2400" dirty="0" smtClean="0">
                <a:latin typeface="Times New Roman" panose="02020603050405020304" pitchFamily="18" charset="0"/>
                <a:cs typeface="Times New Roman" panose="02020603050405020304" pitchFamily="18" charset="0"/>
              </a:rPr>
              <a:t>/ 4.00 </a:t>
            </a:r>
            <a:r>
              <a:rPr lang="tr-TR" sz="2400" dirty="0">
                <a:latin typeface="Times New Roman" panose="02020603050405020304" pitchFamily="18" charset="0"/>
                <a:cs typeface="Times New Roman" panose="02020603050405020304" pitchFamily="18" charset="0"/>
              </a:rPr>
              <a:t>olması</a:t>
            </a:r>
          </a:p>
          <a:p>
            <a:pPr algn="just" fontAlgn="base"/>
            <a:r>
              <a:rPr lang="tr-TR" sz="2400" dirty="0">
                <a:latin typeface="Times New Roman" panose="02020603050405020304" pitchFamily="18" charset="0"/>
                <a:cs typeface="Times New Roman" panose="02020603050405020304" pitchFamily="18" charset="0"/>
              </a:rPr>
              <a:t>Başvuru için güncel genel not ortalamasının en az </a:t>
            </a:r>
            <a:r>
              <a:rPr lang="tr-TR" sz="2400" b="1" dirty="0" smtClean="0">
                <a:latin typeface="Times New Roman" panose="02020603050405020304" pitchFamily="18" charset="0"/>
                <a:cs typeface="Times New Roman" panose="02020603050405020304" pitchFamily="18" charset="0"/>
              </a:rPr>
              <a:t>2.50</a:t>
            </a:r>
            <a:r>
              <a:rPr lang="tr-TR" sz="2400" dirty="0" smtClean="0">
                <a:latin typeface="Times New Roman" panose="02020603050405020304" pitchFamily="18" charset="0"/>
                <a:cs typeface="Times New Roman" panose="02020603050405020304" pitchFamily="18" charset="0"/>
              </a:rPr>
              <a:t> / 4.00 </a:t>
            </a:r>
            <a:r>
              <a:rPr lang="tr-TR" sz="2400" dirty="0">
                <a:latin typeface="Times New Roman" panose="02020603050405020304" pitchFamily="18" charset="0"/>
                <a:cs typeface="Times New Roman" panose="02020603050405020304" pitchFamily="18" charset="0"/>
              </a:rPr>
              <a:t>olması</a:t>
            </a:r>
            <a:endParaRPr lang="en-TR" sz="2400" dirty="0">
              <a:latin typeface="Times New Roman" panose="02020603050405020304" pitchFamily="18" charset="0"/>
              <a:cs typeface="Times New Roman" panose="02020603050405020304" pitchFamily="18" charset="0"/>
            </a:endParaRPr>
          </a:p>
          <a:p>
            <a:pPr algn="just" fontAlgn="base"/>
            <a:r>
              <a:rPr lang="tr-TR" sz="2400" dirty="0">
                <a:latin typeface="Times New Roman" panose="02020603050405020304" pitchFamily="18" charset="0"/>
                <a:cs typeface="Times New Roman" panose="02020603050405020304" pitchFamily="18" charset="0"/>
              </a:rPr>
              <a:t>Kayıtlı olduğu </a:t>
            </a:r>
            <a:r>
              <a:rPr lang="tr-TR" sz="2400" dirty="0" smtClean="0">
                <a:latin typeface="Times New Roman" panose="02020603050405020304" pitchFamily="18" charset="0"/>
                <a:cs typeface="Times New Roman" panose="02020603050405020304" pitchFamily="18" charset="0"/>
              </a:rPr>
              <a:t>bölüm / programın </a:t>
            </a:r>
            <a:r>
              <a:rPr lang="tr-TR" sz="2400" dirty="0">
                <a:latin typeface="Times New Roman" panose="02020603050405020304" pitchFamily="18" charset="0"/>
                <a:cs typeface="Times New Roman" panose="02020603050405020304" pitchFamily="18" charset="0"/>
              </a:rPr>
              <a:t>varsa öngördüğü başvuru koşullarını sağlaması.</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Başvuru esnasında kayıtlı olduğu programda genel not ortalaması oluşmamış lisansüstü öğrenciler, bir önceki mezun oldukları lisans ya da yüksek lisans mezuniyet not ortalamaları ile, belge sunmak şartıyla başvuru yapabilirler.</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6673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91256-D4E9-F014-02AA-A02CE19522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3483A2-C0B7-F2EF-4B76-44376CF9D903}"/>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Başvuru sürecinden önce açıklanan ve o yıl için belirlenen ölçütlere göre</a:t>
            </a:r>
          </a:p>
          <a:p>
            <a:pPr algn="just"/>
            <a:r>
              <a:rPr lang="tr-TR" sz="2400" dirty="0">
                <a:latin typeface="Times New Roman" panose="02020603050405020304" pitchFamily="18" charset="0"/>
                <a:cs typeface="Times New Roman" panose="02020603050405020304" pitchFamily="18" charset="0"/>
              </a:rPr>
              <a:t>İlgili proje dönemine ait Uygulama El Kitabına göre</a:t>
            </a:r>
          </a:p>
          <a:p>
            <a:pPr algn="just"/>
            <a:r>
              <a:rPr lang="tr-TR" sz="2400" dirty="0">
                <a:latin typeface="Times New Roman" panose="02020603050405020304" pitchFamily="18" charset="0"/>
                <a:cs typeface="Times New Roman" panose="02020603050405020304" pitchFamily="18" charset="0"/>
              </a:rPr>
              <a:t>Değişim Programları Seçim Komisyonunun belirlediği ilkelere göre</a:t>
            </a:r>
          </a:p>
          <a:p>
            <a:pPr algn="just"/>
            <a:endParaRPr lang="tr-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93F1E2D0-FA64-0257-F045-174BD8057933}"/>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4000" b="1" dirty="0">
                <a:latin typeface="Times New Roman" panose="02020603050405020304" pitchFamily="18" charset="0"/>
                <a:cs typeface="Times New Roman" panose="02020603050405020304" pitchFamily="18" charset="0"/>
              </a:rPr>
              <a:t>Personel </a:t>
            </a:r>
            <a:r>
              <a:rPr lang="tr-TR" sz="4000" b="1" dirty="0" smtClean="0">
                <a:latin typeface="Times New Roman" panose="02020603050405020304" pitchFamily="18" charset="0"/>
                <a:cs typeface="Times New Roman" panose="02020603050405020304" pitchFamily="18" charset="0"/>
              </a:rPr>
              <a:t>Hareketliliği İçin Gerekli Koşullar</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0410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CFE3D-5C6A-84B0-B5AC-E1066D9D3630}"/>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Personelin</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Dikkat</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Etmesi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Gereken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Durumlar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55356B0-C4F0-4830-2179-653165361011}"/>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Personel aşağıdakilerle yükümlüdür:</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Başvurusu kabul edilince, yurt dışında geçireceği süre için ilgili birim yönetiminden izin almak ile</a:t>
            </a:r>
          </a:p>
          <a:p>
            <a:pPr algn="just"/>
            <a:r>
              <a:rPr lang="tr-TR" sz="2400" dirty="0">
                <a:latin typeface="Times New Roman" panose="02020603050405020304" pitchFamily="18" charset="0"/>
                <a:cs typeface="Times New Roman" panose="02020603050405020304" pitchFamily="18" charset="0"/>
              </a:rPr>
              <a:t>Mücbir sebepler dışında asgari süre tamamlanmadan faaliyetini sonlandırarak geri dönmemek ile</a:t>
            </a:r>
          </a:p>
          <a:p>
            <a:pPr algn="just"/>
            <a:r>
              <a:rPr lang="tr-TR" sz="2400" dirty="0">
                <a:latin typeface="Times New Roman" panose="02020603050405020304" pitchFamily="18" charset="0"/>
                <a:cs typeface="Times New Roman" panose="02020603050405020304" pitchFamily="18" charset="0"/>
              </a:rPr>
              <a:t>Belge eksiği olmaması ile </a:t>
            </a:r>
          </a:p>
          <a:p>
            <a:pPr algn="just"/>
            <a:r>
              <a:rPr lang="tr-TR" sz="2400" dirty="0">
                <a:latin typeface="Times New Roman" panose="02020603050405020304" pitchFamily="18" charset="0"/>
                <a:cs typeface="Times New Roman" panose="02020603050405020304" pitchFamily="18" charset="0"/>
              </a:rPr>
              <a:t>Gitmeden önce ilgili personelin Erasmus+ personel hareketliliği programına katılacağını kesinleştiren bir hibe sözleşmesi imzalamak ile</a:t>
            </a:r>
          </a:p>
          <a:p>
            <a:pPr marL="0" indent="0" algn="just">
              <a:buNone/>
            </a:pPr>
            <a:r>
              <a:rPr lang="tr-TR" sz="2400" dirty="0">
                <a:latin typeface="Times New Roman" panose="02020603050405020304" pitchFamily="18" charset="0"/>
                <a:cs typeface="Times New Roman" panose="02020603050405020304" pitchFamily="18" charset="0"/>
              </a:rPr>
              <a:t>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89858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9BD13-1030-0896-0CF9-3DB641379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7D4B5D-1675-368C-E756-A7351DE1EB28}"/>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Personel</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Hareketliliğinde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Hibeye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Dair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Kurallar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AD0ECB5-1D20-77A1-82EF-6560A9E1EF93}"/>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Hibeler o yıl için belirlenen ve duyurulan şekilde ödenir. </a:t>
            </a:r>
          </a:p>
          <a:p>
            <a:pPr algn="just"/>
            <a:r>
              <a:rPr lang="tr-TR" sz="2400" dirty="0">
                <a:latin typeface="Times New Roman" panose="02020603050405020304" pitchFamily="18" charset="0"/>
                <a:cs typeface="Times New Roman" panose="02020603050405020304" pitchFamily="18" charset="0"/>
              </a:rPr>
              <a:t>Her iki hareketlilik türünde hibe hareketlilik gün sayısı en fazla 5 (beş) gündür. </a:t>
            </a:r>
          </a:p>
          <a:p>
            <a:pPr algn="just"/>
            <a:r>
              <a:rPr lang="tr-TR" sz="2400" dirty="0">
                <a:latin typeface="Times New Roman" panose="02020603050405020304" pitchFamily="18" charset="0"/>
                <a:cs typeface="Times New Roman" panose="02020603050405020304" pitchFamily="18" charset="0"/>
              </a:rPr>
              <a:t>En fazla hibeli hareketlilik gün sayısı her proje dönemi için farklılık gösterebilir.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44241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65459-B928-69E4-D90E-61A83C2A4B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599670-D15E-2A7F-33A9-D67BB256F389}"/>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Personel</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Hareketliliğinde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Hibeye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Dair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Kurallar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C288EFF-3644-D582-8984-05DFF582C95C}"/>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Bazı durumlarda</a:t>
            </a:r>
          </a:p>
          <a:p>
            <a:pPr lvl="1" algn="just"/>
            <a:r>
              <a:rPr lang="tr-TR" dirty="0">
                <a:latin typeface="Times New Roman" panose="02020603050405020304" pitchFamily="18" charset="0"/>
                <a:cs typeface="Times New Roman" panose="02020603050405020304" pitchFamily="18" charset="0"/>
              </a:rPr>
              <a:t>Faaliyet geçersiz sayılır.</a:t>
            </a:r>
          </a:p>
          <a:p>
            <a:pPr lvl="1" algn="just"/>
            <a:r>
              <a:rPr lang="tr-TR" dirty="0">
                <a:latin typeface="Times New Roman" panose="02020603050405020304" pitchFamily="18" charset="0"/>
                <a:cs typeface="Times New Roman" panose="02020603050405020304" pitchFamily="18" charset="0"/>
              </a:rPr>
              <a:t>Hibe ödemesi yapılmaz.</a:t>
            </a:r>
          </a:p>
          <a:p>
            <a:pPr lvl="1" algn="just"/>
            <a:r>
              <a:rPr lang="tr-TR" dirty="0">
                <a:latin typeface="Times New Roman" panose="02020603050405020304" pitchFamily="18" charset="0"/>
                <a:cs typeface="Times New Roman" panose="02020603050405020304" pitchFamily="18" charset="0"/>
              </a:rPr>
              <a:t>Daha önce bir hibe ödemesi yapılmışsa iadesi istenir.</a:t>
            </a:r>
          </a:p>
          <a:p>
            <a:pPr lvl="1" algn="just"/>
            <a:r>
              <a:rPr lang="tr-TR" dirty="0">
                <a:latin typeface="Times New Roman" panose="02020603050405020304" pitchFamily="18" charset="0"/>
                <a:cs typeface="Times New Roman" panose="02020603050405020304" pitchFamily="18" charset="0"/>
              </a:rPr>
              <a:t>Hibeyi iade etmesi talep edilen personel etmediği durumda haklarında yasal takip yapılır.</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94201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22083-372E-7DB4-9766-6D2C5056C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6DAD2-C778-E927-F010-46EEDA8A6BE8}"/>
              </a:ext>
            </a:extLst>
          </p:cNvPr>
          <p:cNvSpPr>
            <a:spLocks noGrp="1"/>
          </p:cNvSpPr>
          <p:nvPr>
            <p:ph type="title"/>
          </p:nvPr>
        </p:nvSpPr>
        <p:spPr/>
        <p:txBody>
          <a:bodyPr>
            <a:normAutofit/>
          </a:bodyPr>
          <a:lstStyle/>
          <a:p>
            <a:pPr algn="just"/>
            <a:r>
              <a:rPr lang="en-US" sz="4000" b="1" dirty="0" err="1">
                <a:latin typeface="Times New Roman" panose="02020603050405020304" pitchFamily="18" charset="0"/>
                <a:cs typeface="Times New Roman" panose="02020603050405020304" pitchFamily="18" charset="0"/>
              </a:rPr>
              <a:t>Personel</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Hareketliliğinde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Hibeye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Dair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Kurallar</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37F4FBA-D8F5-2CE0-CBAC-FB89D617F55A}"/>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Faaliyetin geçersiz sayılmasını , hibenin ödenmemesini ya da iadesini  gerektiren durumlar: </a:t>
            </a:r>
          </a:p>
          <a:p>
            <a:pPr lvl="1" algn="just"/>
            <a:r>
              <a:rPr lang="tr-TR" dirty="0">
                <a:latin typeface="Times New Roman" panose="02020603050405020304" pitchFamily="18" charset="0"/>
                <a:cs typeface="Times New Roman" panose="02020603050405020304" pitchFamily="18" charset="0"/>
              </a:rPr>
              <a:t>Mücbir sebepler dışında asgari süre tamamlanmadan faaliyetini sonlandırarak geri dönmemek ile</a:t>
            </a:r>
          </a:p>
          <a:p>
            <a:pPr lvl="1" algn="just"/>
            <a:r>
              <a:rPr lang="tr-TR" dirty="0">
                <a:latin typeface="Times New Roman" panose="02020603050405020304" pitchFamily="18" charset="0"/>
                <a:cs typeface="Times New Roman" panose="02020603050405020304" pitchFamily="18" charset="0"/>
              </a:rPr>
              <a:t>Belge eksiği olmaması ile </a:t>
            </a:r>
          </a:p>
          <a:p>
            <a:pPr lvl="1" algn="just"/>
            <a:r>
              <a:rPr lang="tr-TR" dirty="0">
                <a:latin typeface="Times New Roman" panose="02020603050405020304" pitchFamily="18" charset="0"/>
                <a:cs typeface="Times New Roman" panose="02020603050405020304" pitchFamily="18" charset="0"/>
              </a:rPr>
              <a:t>Söz konusu  hareketlilik faaliyetini gerçekleştirmemeleri durumunda</a:t>
            </a:r>
          </a:p>
          <a:p>
            <a:pPr algn="just"/>
            <a:r>
              <a:rPr lang="tr-TR" sz="2400" dirty="0">
                <a:latin typeface="Times New Roman" panose="02020603050405020304" pitchFamily="18" charset="0"/>
                <a:cs typeface="Times New Roman" panose="02020603050405020304" pitchFamily="18" charset="0"/>
              </a:rPr>
              <a:t>Not: Bir olay ya da durum, mücbir sebep sayılmadan önce Daire Başkanlığı, Türkiye Ulusal Ajansından onay alır.</a:t>
            </a:r>
            <a:endParaRPr lang="en-T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06867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4CAA5-B3FD-147A-ACFB-D52991F6F6FA}"/>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Hareketliliği</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Tamamlayan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Personelin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Dönüşteki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Yükümlülükleri</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476C129-82B6-E38C-C0E5-68CA2E6E49EA}"/>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Hareketlilik süresini tamamlayan personel, 10 (on) iş günü içerisinde şu belgeleri Daire Başkanlığı teslim etmekle yükümlüdür:</a:t>
            </a:r>
          </a:p>
          <a:p>
            <a:pPr algn="just"/>
            <a:r>
              <a:rPr lang="tr-TR" sz="2400" dirty="0">
                <a:latin typeface="Times New Roman" panose="02020603050405020304" pitchFamily="18" charset="0"/>
                <a:cs typeface="Times New Roman" panose="02020603050405020304" pitchFamily="18" charset="0"/>
              </a:rPr>
              <a:t> Faaliyet Raporu</a:t>
            </a:r>
          </a:p>
          <a:p>
            <a:pPr algn="just"/>
            <a:r>
              <a:rPr lang="tr-TR" sz="2400" dirty="0">
                <a:latin typeface="Times New Roman" panose="02020603050405020304" pitchFamily="18" charset="0"/>
                <a:cs typeface="Times New Roman" panose="02020603050405020304" pitchFamily="18" charset="0"/>
              </a:rPr>
              <a:t> Katılım Sertifikası</a:t>
            </a:r>
          </a:p>
          <a:p>
            <a:pPr algn="just"/>
            <a:r>
              <a:rPr lang="tr-TR" sz="2400" dirty="0">
                <a:latin typeface="Times New Roman" panose="02020603050405020304" pitchFamily="18" charset="0"/>
                <a:cs typeface="Times New Roman" panose="02020603050405020304" pitchFamily="18" charset="0"/>
              </a:rPr>
              <a:t> Seyahat belgeleri</a:t>
            </a:r>
          </a:p>
          <a:p>
            <a:pPr algn="just"/>
            <a:r>
              <a:rPr lang="tr-TR" sz="2400" dirty="0">
                <a:latin typeface="Times New Roman" panose="02020603050405020304" pitchFamily="18" charset="0"/>
                <a:cs typeface="Times New Roman" panose="02020603050405020304" pitchFamily="18" charset="0"/>
              </a:rPr>
              <a:t>Talep edilen diğer belgeleri</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29403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FBEF-7024-8B22-917F-A23B40EEEE01}"/>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25C162CC-8A79-C1BF-B00D-81F9C67E64B7}"/>
              </a:ext>
            </a:extLst>
          </p:cNvPr>
          <p:cNvGraphicFramePr>
            <a:graphicFrameLocks noGrp="1"/>
          </p:cNvGraphicFramePr>
          <p:nvPr>
            <p:extLst>
              <p:ext uri="{D42A27DB-BD31-4B8C-83A1-F6EECF244321}">
                <p14:modId xmlns:p14="http://schemas.microsoft.com/office/powerpoint/2010/main" val="2816216396"/>
              </p:ext>
            </p:extLst>
          </p:nvPr>
        </p:nvGraphicFramePr>
        <p:xfrm>
          <a:off x="734291" y="1406154"/>
          <a:ext cx="10598727" cy="11373485"/>
        </p:xfrm>
        <a:graphic>
          <a:graphicData uri="http://schemas.openxmlformats.org/drawingml/2006/table">
            <a:tbl>
              <a:tblPr firstRow="1" firstCol="1" bandRow="1">
                <a:tableStyleId>{5C22544A-7EE6-4342-B048-85BDC9FD1C3A}</a:tableStyleId>
              </a:tblPr>
              <a:tblGrid>
                <a:gridCol w="3278585">
                  <a:extLst>
                    <a:ext uri="{9D8B030D-6E8A-4147-A177-3AD203B41FA5}">
                      <a16:colId xmlns:a16="http://schemas.microsoft.com/office/drawing/2014/main" val="178947529"/>
                    </a:ext>
                  </a:extLst>
                </a:gridCol>
                <a:gridCol w="7320142">
                  <a:extLst>
                    <a:ext uri="{9D8B030D-6E8A-4147-A177-3AD203B41FA5}">
                      <a16:colId xmlns:a16="http://schemas.microsoft.com/office/drawing/2014/main" val="3557263118"/>
                    </a:ext>
                  </a:extLst>
                </a:gridCol>
              </a:tblGrid>
              <a:tr h="122713">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Seçim Kriterleri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Seçim Ölçütleri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496984125"/>
                  </a:ext>
                </a:extLst>
              </a:tr>
              <a:tr h="95577">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Başvuran her personele verilen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+30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457976532"/>
                  </a:ext>
                </a:extLst>
              </a:tr>
              <a:tr h="95577">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Faaliyetten faydalanma puanlaması</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-5 puan x faydalanma sayısı</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018630981"/>
                  </a:ext>
                </a:extLst>
              </a:tr>
              <a:tr h="1359259">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Yabancı Dil Notu (Belgelendirmek şartıyla)</a:t>
                      </a:r>
                      <a:endParaRPr lang="en-TR" sz="1200" dirty="0">
                        <a:effectLst/>
                        <a:latin typeface="Times New Roman" panose="02020603050405020304" pitchFamily="18" charset="0"/>
                        <a:cs typeface="Times New Roman" panose="02020603050405020304" pitchFamily="18" charset="0"/>
                      </a:endParaRPr>
                    </a:p>
                    <a:p>
                      <a:pPr marL="342900" marR="450850" lvl="0" indent="-342900">
                        <a:lnSpc>
                          <a:spcPct val="107000"/>
                        </a:lnSpc>
                        <a:buFont typeface="Times New Roman" panose="02020603050405020304" pitchFamily="18" charset="0"/>
                        <a:buChar char="-"/>
                      </a:pPr>
                      <a:r>
                        <a:rPr lang="tr-TR" sz="1200" dirty="0">
                          <a:effectLst/>
                          <a:latin typeface="Times New Roman" panose="02020603050405020304" pitchFamily="18" charset="0"/>
                          <a:cs typeface="Times New Roman" panose="02020603050405020304" pitchFamily="18" charset="0"/>
                        </a:rPr>
                        <a:t>Geçerli Yabancı Dil Sınavları: ÜDS, KPDS, YDS, TOEFL, PTE, YÖKDİL (ÖSYM eşdeğerlilik tabloları kullanılacaktır)</a:t>
                      </a:r>
                      <a:endParaRPr lang="en-TR" sz="1200" dirty="0">
                        <a:effectLst/>
                        <a:latin typeface="Times New Roman" panose="02020603050405020304" pitchFamily="18" charset="0"/>
                        <a:cs typeface="Times New Roman" panose="02020603050405020304" pitchFamily="18" charset="0"/>
                      </a:endParaRPr>
                    </a:p>
                    <a:p>
                      <a:pPr marL="342900" marR="450850" lvl="0" indent="-342900">
                        <a:lnSpc>
                          <a:spcPct val="107000"/>
                        </a:lnSpc>
                        <a:buFont typeface="Times New Roman" panose="02020603050405020304" pitchFamily="18" charset="0"/>
                        <a:buChar char="-"/>
                      </a:pPr>
                      <a:r>
                        <a:rPr lang="tr-TR" sz="1200" dirty="0">
                          <a:effectLst/>
                          <a:latin typeface="Times New Roman" panose="02020603050405020304" pitchFamily="18" charset="0"/>
                          <a:cs typeface="Times New Roman" panose="02020603050405020304" pitchFamily="18" charset="0"/>
                        </a:rPr>
                        <a:t>Eğitim dili %100 yabancı dil (faaliyet dili) olan lisans veya lisansüstü düzeyde bir programdan mezun olan personel 100 puan üzerinden 90 puan olarak değerlendirilir.</a:t>
                      </a:r>
                      <a:endParaRPr lang="en-TR" sz="1200" dirty="0">
                        <a:effectLst/>
                        <a:latin typeface="Times New Roman" panose="02020603050405020304" pitchFamily="18" charset="0"/>
                        <a:cs typeface="Times New Roman" panose="02020603050405020304" pitchFamily="18" charset="0"/>
                      </a:endParaRPr>
                    </a:p>
                    <a:p>
                      <a:pPr marL="342900" marR="450850" lvl="0" indent="-342900">
                        <a:lnSpc>
                          <a:spcPct val="107000"/>
                        </a:lnSpc>
                        <a:spcAft>
                          <a:spcPts val="800"/>
                        </a:spcAft>
                        <a:buFont typeface="Times New Roman" panose="02020603050405020304" pitchFamily="18" charset="0"/>
                        <a:buChar char="-"/>
                      </a:pPr>
                      <a:r>
                        <a:rPr lang="tr-TR" sz="1200" dirty="0">
                          <a:effectLst/>
                          <a:latin typeface="Times New Roman" panose="02020603050405020304" pitchFamily="18" charset="0"/>
                          <a:cs typeface="Times New Roman" panose="02020603050405020304" pitchFamily="18" charset="0"/>
                        </a:rPr>
                        <a:t>Yabancı dilde eğitim veren bir kurumda en az 1 yıl bulunmuş olan personel 100 puan üzerinden 70 puan olarak; en az 1 yıl yabancı dilde ders vermiş olan personel ise 100 puan üzerinden 90 puan olarak değerlendirilir.</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 %10 </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031761842"/>
                  </a:ext>
                </a:extLst>
              </a:tr>
              <a:tr h="95577">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Erasmus Kurum/Birim/Bölüm/Program Koordinatörü olmak</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+5 puan</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482954397"/>
                  </a:ext>
                </a:extLst>
              </a:tr>
              <a:tr h="95577">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Eğitim alma faaliyetinde idari personel önceliklendirilmesi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+10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407542012"/>
                  </a:ext>
                </a:extLst>
              </a:tr>
              <a:tr h="196138">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Eğitim alma faaliyetinde dijital becerilerin geliştirilmesine yönelik faaliyetlerin önceliklendirilmesi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+10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3078382733"/>
                  </a:ext>
                </a:extLst>
              </a:tr>
              <a:tr h="95577">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Engelli personelin önceliklendirilmesi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+10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4097582177"/>
                  </a:ext>
                </a:extLst>
              </a:tr>
              <a:tr h="196138">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Gazi personel ile şehit ve gazi eş ve çocuğu personelin önceliklendirilmesi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+10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1437986605"/>
                  </a:ext>
                </a:extLst>
              </a:tr>
              <a:tr h="95577">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Vatandaşı olunan ülkeye hareketlilik gerçekleştirme</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-10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2887411440"/>
                  </a:ext>
                </a:extLst>
              </a:tr>
              <a:tr h="883153">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Daha önce personel hareketliliğinde bulunulmamış bir Üniversite/Ülkede hareketlilik gerçekleştirme</a:t>
                      </a:r>
                      <a:endParaRPr lang="en-TR" sz="120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 </a:t>
                      </a:r>
                      <a:endParaRPr lang="en-TR" sz="120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 </a:t>
                      </a:r>
                      <a:endParaRPr lang="en-TR" sz="120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 </a:t>
                      </a:r>
                      <a:endParaRPr lang="en-TR" sz="120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 </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+10 puan</a:t>
                      </a:r>
                      <a:endParaRPr lang="en-TR" sz="1200" dirty="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 </a:t>
                      </a:r>
                      <a:endParaRPr lang="en-TR" sz="1200" dirty="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1 kez: +7 puan</a:t>
                      </a:r>
                      <a:endParaRPr lang="en-TR" sz="1200" dirty="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2 kez: +5 puan</a:t>
                      </a:r>
                      <a:endParaRPr lang="en-TR" sz="1200" dirty="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3 kez: +3 puan</a:t>
                      </a:r>
                      <a:endParaRPr lang="en-TR" sz="1200" dirty="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4 kez ve üzeri: +0 puan</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1118431333"/>
                  </a:ext>
                </a:extLst>
              </a:tr>
              <a:tr h="454213">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İki başvuru çağrısı/ilanı arasında bölüm/Üniversite adına Erasmus+ kapsamında kurumlararası anlaşmanın tüm süreçlerini yürütmüş olan personelin önceliklendirilmesi</a:t>
                      </a:r>
                      <a:endParaRPr lang="en-TR" sz="1200">
                        <a:effectLst/>
                        <a:latin typeface="Times New Roman" panose="02020603050405020304" pitchFamily="18" charset="0"/>
                        <a:cs typeface="Times New Roman" panose="02020603050405020304" pitchFamily="18" charset="0"/>
                      </a:endParaRPr>
                    </a:p>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 </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+2 puan (anlaşma başına)</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2701611646"/>
                  </a:ext>
                </a:extLst>
              </a:tr>
              <a:tr h="296698">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Bir önceki başvuru çağrısında hibe almaya hak kazandığı halde, belirtilecek olan son tarihe kadar, mücbir sebepler dışında, hareketliliğini iptal etmemek</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-20 puan</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1057375523"/>
                  </a:ext>
                </a:extLst>
              </a:tr>
              <a:tr h="296698">
                <a:tc>
                  <a:txBody>
                    <a:bodyPr/>
                    <a:lstStyle/>
                    <a:p>
                      <a:pPr marR="450850">
                        <a:lnSpc>
                          <a:spcPct val="107000"/>
                        </a:lnSpc>
                        <a:spcAft>
                          <a:spcPts val="800"/>
                        </a:spcAft>
                        <a:buNone/>
                      </a:pPr>
                      <a:r>
                        <a:rPr lang="tr-TR" sz="1200">
                          <a:effectLst/>
                          <a:latin typeface="Times New Roman" panose="02020603050405020304" pitchFamily="18" charset="0"/>
                          <a:cs typeface="Times New Roman" panose="02020603050405020304" pitchFamily="18" charset="0"/>
                        </a:rPr>
                        <a:t>İlgili akademik yılda “Times Higher Education” veya “QS Word University Ranking”’de ilk 500’de yer alan üniversitelerin ziyaret edilmesi</a:t>
                      </a:r>
                      <a:endParaRPr lang="en-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tc>
                  <a:txBody>
                    <a:bodyPr/>
                    <a:lstStyle/>
                    <a:p>
                      <a:pPr marR="450850">
                        <a:lnSpc>
                          <a:spcPct val="107000"/>
                        </a:lnSpc>
                        <a:spcAft>
                          <a:spcPts val="800"/>
                        </a:spcAft>
                        <a:buNone/>
                      </a:pPr>
                      <a:r>
                        <a:rPr lang="tr-TR" sz="1200" dirty="0">
                          <a:effectLst/>
                          <a:latin typeface="Times New Roman" panose="02020603050405020304" pitchFamily="18" charset="0"/>
                          <a:cs typeface="Times New Roman" panose="02020603050405020304" pitchFamily="18" charset="0"/>
                        </a:rPr>
                        <a:t>+10 puan</a:t>
                      </a:r>
                      <a:endParaRPr lang="en-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444" marR="38444" marT="0" marB="0" anchor="ctr"/>
                </a:tc>
                <a:extLst>
                  <a:ext uri="{0D108BD9-81ED-4DB2-BD59-A6C34878D82A}">
                    <a16:rowId xmlns:a16="http://schemas.microsoft.com/office/drawing/2014/main" val="254438252"/>
                  </a:ext>
                </a:extLst>
              </a:tr>
            </a:tbl>
          </a:graphicData>
        </a:graphic>
      </p:graphicFrame>
      <p:sp>
        <p:nvSpPr>
          <p:cNvPr id="9" name="Rectangle 3">
            <a:extLst>
              <a:ext uri="{FF2B5EF4-FFF2-40B4-BE49-F238E27FC236}">
                <a16:creationId xmlns:a16="http://schemas.microsoft.com/office/drawing/2014/main" id="{D812F9E8-6987-0882-1169-0EA2217A6C8B}"/>
              </a:ext>
            </a:extLst>
          </p:cNvPr>
          <p:cNvSpPr>
            <a:spLocks noChangeArrowheads="1"/>
          </p:cNvSpPr>
          <p:nvPr/>
        </p:nvSpPr>
        <p:spPr bwMode="auto">
          <a:xfrm>
            <a:off x="1288473" y="116852"/>
            <a:ext cx="1043247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tr-TR" altLang="en-TR" sz="3200" b="1" dirty="0">
                <a:latin typeface="Times New Roman" panose="02020603050405020304" pitchFamily="18" charset="0"/>
                <a:cs typeface="Times New Roman" panose="02020603050405020304" pitchFamily="18" charset="0"/>
              </a:rPr>
              <a:t>PERSONEL HAREKETLİLİĞİ  </a:t>
            </a:r>
            <a:r>
              <a:rPr lang="tr-TR" altLang="en-TR" sz="3200" b="1" dirty="0" smtClean="0">
                <a:latin typeface="Times New Roman" panose="02020603050405020304" pitchFamily="18" charset="0"/>
                <a:cs typeface="Times New Roman" panose="02020603050405020304" pitchFamily="18" charset="0"/>
              </a:rPr>
              <a:t>BAŞVURU </a:t>
            </a:r>
            <a:r>
              <a:rPr lang="tr-TR" altLang="en-TR" sz="3200" b="1" dirty="0">
                <a:latin typeface="Times New Roman" panose="02020603050405020304" pitchFamily="18" charset="0"/>
                <a:cs typeface="Times New Roman" panose="02020603050405020304" pitchFamily="18" charset="0"/>
              </a:rPr>
              <a:t>DEĞERLENDİRME KRİTERLERİ</a:t>
            </a:r>
          </a:p>
          <a:p>
            <a:pPr marL="0" marR="0" lvl="0" indent="0" algn="l" defTabSz="914400" rtl="0" eaLnBrk="0" fontAlgn="base" latinLnBrk="0" hangingPunct="0">
              <a:lnSpc>
                <a:spcPct val="100000"/>
              </a:lnSpc>
              <a:spcBef>
                <a:spcPct val="0"/>
              </a:spcBef>
              <a:spcAft>
                <a:spcPct val="0"/>
              </a:spcAft>
              <a:buClrTx/>
              <a:buSzTx/>
              <a:buFontTx/>
              <a:buNone/>
              <a:tabLst/>
            </a:pPr>
            <a:endParaRPr lang="tr-TR" altLang="en-TR"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100428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D44B5-2827-86EC-7A3E-B620D2604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C3A20-A53C-F2D4-1F13-2079043AEB1E}"/>
              </a:ext>
            </a:extLst>
          </p:cNvPr>
          <p:cNvSpPr>
            <a:spLocks noGrp="1"/>
          </p:cNvSpPr>
          <p:nvPr>
            <p:ph type="title"/>
          </p:nvPr>
        </p:nvSpPr>
        <p:spPr/>
        <p:txBody>
          <a:bodyPr>
            <a:normAutofit/>
          </a:bodyPr>
          <a:lstStyle/>
          <a:p>
            <a:pPr algn="ctr"/>
            <a:r>
              <a:rPr lang="en-US" sz="4000" b="1" dirty="0" err="1" smtClean="0">
                <a:latin typeface="Times New Roman" panose="02020603050405020304" pitchFamily="18" charset="0"/>
                <a:cs typeface="Times New Roman" panose="02020603050405020304" pitchFamily="18" charset="0"/>
              </a:rPr>
              <a:t>Puanlarda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Eşitlik</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Olursa</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C8F6F56-1990-817D-1BC5-ABA5871EEFD4}"/>
              </a:ext>
            </a:extLst>
          </p:cNvPr>
          <p:cNvSpPr>
            <a:spLocks noGrp="1"/>
          </p:cNvSpPr>
          <p:nvPr>
            <p:ph idx="1"/>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Yapılan değerlendirme sonucu aynı puan alan iki personel arasında seçim yapılması gereken durumlarda:</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 İlk kez faydalanan personele öncelik tanınır.</a:t>
            </a:r>
          </a:p>
          <a:p>
            <a:pPr algn="just"/>
            <a:r>
              <a:rPr lang="tr-TR" sz="2400" dirty="0">
                <a:latin typeface="Times New Roman" panose="02020603050405020304" pitchFamily="18" charset="0"/>
                <a:cs typeface="Times New Roman" panose="02020603050405020304" pitchFamily="18" charset="0"/>
              </a:rPr>
              <a:t> Eşitliğin devam etmesi durumunda personelin Üniversitedeki hizmet süresi uzun olana öncelik verilir. </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8734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E3602-F131-18A5-882C-A3232BF4D1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E5BE7-05B2-76A5-315F-EACCFFEEFD13}"/>
              </a:ext>
            </a:extLst>
          </p:cNvPr>
          <p:cNvSpPr>
            <a:spLocks noGrp="1"/>
          </p:cNvSpPr>
          <p:nvPr>
            <p:ph type="title"/>
          </p:nvPr>
        </p:nvSpPr>
        <p:spPr>
          <a:xfrm>
            <a:off x="739346" y="2675838"/>
            <a:ext cx="10515600" cy="1325563"/>
          </a:xfrm>
        </p:spPr>
        <p:txBody>
          <a:bodyPr>
            <a:normAutofit/>
          </a:bodyPr>
          <a:lstStyle/>
          <a:p>
            <a:pPr algn="ctr"/>
            <a:r>
              <a:rPr lang="tr-TR" sz="4000" b="1" dirty="0">
                <a:latin typeface="Times New Roman" panose="02020603050405020304" pitchFamily="18" charset="0"/>
                <a:cs typeface="Times New Roman" panose="02020603050405020304" pitchFamily="18" charset="0"/>
              </a:rPr>
              <a:t>4. Erasmus+ Değişim Programları Kapsamında Gelen Personel Hareketlilikleri</a:t>
            </a:r>
            <a:r>
              <a:rPr lang="en-TR" sz="4000" dirty="0">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4175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EA793-92E7-96F9-A492-A10374B8D3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9E024-83B0-1410-CEEB-F5C591C3E858}"/>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Ders </a:t>
            </a:r>
            <a:r>
              <a:rPr lang="tr-TR" sz="4000" b="1" dirty="0" smtClean="0">
                <a:latin typeface="Times New Roman" panose="02020603050405020304" pitchFamily="18" charset="0"/>
                <a:cs typeface="Times New Roman" panose="02020603050405020304" pitchFamily="18" charset="0"/>
              </a:rPr>
              <a:t>Verme Hareketliliği </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E43997-A0F6-0D88-DA1D-BAF938527076}"/>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Üniversiteye gelecek olan personel doğrudan Daire Başkanlıkla ve/veya ilgili birim koordinatörü ile iletişime geçebilir.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Ders verme hareketliliği kapsamında gelecek olan personelin öğretim planı doğrultusunda kabulüne, ilgili birim yöneticisi ve birim koordinatörü birlikte karar verir. </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9768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5BC3E-5551-07A8-0522-1116179CE06A}"/>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Başvuru</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oşulları</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AC11086-15C8-1792-93B6-72525D6E0DDD}"/>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Erasmus+ değişim programları kapsamında alınacak dersler İngilizce dışında bir dilde verilmekte ise öğrencinin ilgili dili, kabul eden kurumun belirlemiş olduğu asgari düzeyde bilmesi ve belgelendirmesi gerekir.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Çift anadal öğrencileri bir başvuru döneminde iki anadaldan biri için Erasmus+ değişim programına başvuru yapabilir ve hareketliliğe katılabilir. </a:t>
            </a:r>
            <a:endParaRPr lang="en-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555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EBF54-35AD-C634-831E-D58ADA2657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4F7948-F7EE-AD5B-0354-C2B24E18238D}"/>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Ders </a:t>
            </a:r>
            <a:r>
              <a:rPr lang="tr-TR" sz="4000" b="1" dirty="0" smtClean="0">
                <a:latin typeface="Times New Roman" panose="02020603050405020304" pitchFamily="18" charset="0"/>
                <a:cs typeface="Times New Roman" panose="02020603050405020304" pitchFamily="18" charset="0"/>
              </a:rPr>
              <a:t>Verme Hareketliliği Süreci</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6285821-0692-DA04-5BE8-FF2B958B2178}"/>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Ders verme hareketliliği kapsamında gelecek personelin kabulü ve öğretim planının imzalanması birim koordinatörünün sorumluluğundadır. İmzalı öğretim planı koordinatör tarafından Daire Başkanlığı iletilir.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Kabul mektupları Daire Başkanlığı tarafından ilgili personele iletilir.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İlgili birimler kabul ettikleri personel için gerekli hazırlıkları yapmakla yükümlüdür.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Hareketliliğini tamamlayan personelin katılım belgesi, ilgili birim koordinatörü ve/veya ilgili Daire Başkanlığı tarafından imzalanır.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Daire Başkanlığı hareketlilik boyunca personele ve ilgili birimlere danışmanlık yapar.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82713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9FBAB-71FC-E484-F11A-7022B1BE5639}"/>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Eğitim </a:t>
            </a:r>
            <a:r>
              <a:rPr lang="tr-TR" sz="4000" b="1" dirty="0" smtClean="0">
                <a:latin typeface="Times New Roman" panose="02020603050405020304" pitchFamily="18" charset="0"/>
                <a:cs typeface="Times New Roman" panose="02020603050405020304" pitchFamily="18" charset="0"/>
              </a:rPr>
              <a:t>Alma Hareketliliği</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F039FE0-ECDE-A84F-6606-7473D9DF3E25}"/>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Üniversiteye gelecek olan personel doğrudan Daire Başkanlıkla ve/veya ilgili birim koordinatörü ile iletişime geçebilir. </a:t>
            </a:r>
            <a:endParaRPr lang="en-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Eğitim alma hareketliliği kapsamında gelecek olan personelin iş planı doğrultusunda kabulüne, personelin gelmek istediği daire başkanlığı/ilgili birim karar verir. </a:t>
            </a:r>
          </a:p>
          <a:p>
            <a:pPr algn="just"/>
            <a:endParaRPr lang="tr-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5810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71EC2-D4CD-7A26-40F5-F3DA3715A3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62284-7FB8-5380-1459-41FFED900B46}"/>
              </a:ext>
            </a:extLst>
          </p:cNvPr>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Eğitim </a:t>
            </a:r>
            <a:r>
              <a:rPr lang="tr-TR" sz="4000" b="1" dirty="0" smtClean="0">
                <a:latin typeface="Times New Roman" panose="02020603050405020304" pitchFamily="18" charset="0"/>
                <a:cs typeface="Times New Roman" panose="02020603050405020304" pitchFamily="18" charset="0"/>
              </a:rPr>
              <a:t>Alma Hareketliliği Süreci</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008E329-D9D3-3DC3-9FD7-A7543726AC0B}"/>
              </a:ext>
            </a:extLst>
          </p:cNvPr>
          <p:cNvSpPr>
            <a:spLocks noGrp="1"/>
          </p:cNvSpPr>
          <p:nvPr>
            <p:ph idx="1"/>
          </p:nvPr>
        </p:nvSpPr>
        <p:spPr>
          <a:xfrm>
            <a:off x="838200" y="1579440"/>
            <a:ext cx="10515600" cy="4351338"/>
          </a:xfrm>
        </p:spPr>
        <p:txBody>
          <a:bodyPr>
            <a:normAutofit/>
          </a:bodyPr>
          <a:lstStyle/>
          <a:p>
            <a:pPr marL="0" indent="0" algn="just">
              <a:buNone/>
            </a:pP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Eğitim alma hareketliliği kapsamında gelecek personelin kabulü ve iş planının imzalanması ilgili daire başkanlığın/birimin sorumluluğundadır. İmzalı iş planı ilgili daire </a:t>
            </a:r>
            <a:r>
              <a:rPr lang="tr-TR" sz="2400" dirty="0" smtClean="0">
                <a:latin typeface="Times New Roman" panose="02020603050405020304" pitchFamily="18" charset="0"/>
                <a:cs typeface="Times New Roman" panose="02020603050405020304" pitchFamily="18" charset="0"/>
              </a:rPr>
              <a:t>başkanlığı / birim </a:t>
            </a:r>
            <a:r>
              <a:rPr lang="tr-TR" sz="2400" dirty="0">
                <a:latin typeface="Times New Roman" panose="02020603050405020304" pitchFamily="18" charset="0"/>
                <a:cs typeface="Times New Roman" panose="02020603050405020304" pitchFamily="18" charset="0"/>
              </a:rPr>
              <a:t>tarafından Daire Başkanlığına iletilir.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Kabul mektupları Daire Başkanlığı tarafından ilgili personele iletilir.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İlgili birimler kabul ettikleri personel için gerekli hazırlıkları yapmakla yükümlüdür. </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Hareketliliğini tamamlayan personelin katılım belgesi, ilgili birim koordinatörü ve/veya ilgili Daire Başkanlığı tarafından imzalanır.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Daire Başkanlığı hareketlilik boyunca personele ve ilgili birimlere danışmanlık yapar.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5784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50C5-12B6-2F37-5FEC-D550E34F7EA7}"/>
              </a:ext>
            </a:extLst>
          </p:cNvPr>
          <p:cNvSpPr>
            <a:spLocks noGrp="1"/>
          </p:cNvSpPr>
          <p:nvPr>
            <p:ph type="title"/>
          </p:nvPr>
        </p:nvSpPr>
        <p:spPr>
          <a:xfrm>
            <a:off x="838200" y="2441060"/>
            <a:ext cx="10515600" cy="1325563"/>
          </a:xfrm>
        </p:spPr>
        <p:txBody>
          <a:bodyPr>
            <a:normAutofit/>
          </a:bodyPr>
          <a:lstStyle/>
          <a:p>
            <a:pPr algn="ctr"/>
            <a:r>
              <a:rPr lang="en-US" sz="4000" b="1" dirty="0">
                <a:latin typeface="Times New Roman" panose="02020603050405020304" pitchFamily="18" charset="0"/>
                <a:cs typeface="Times New Roman" panose="02020603050405020304" pitchFamily="18" charset="0"/>
              </a:rPr>
              <a:t>5. Herkes </a:t>
            </a:r>
            <a:r>
              <a:rPr lang="en-US" sz="4000" b="1" dirty="0" err="1">
                <a:latin typeface="Times New Roman" panose="02020603050405020304" pitchFamily="18" charset="0"/>
                <a:cs typeface="Times New Roman" panose="02020603050405020304" pitchFamily="18" charset="0"/>
              </a:rPr>
              <a:t>İçin</a:t>
            </a:r>
            <a:r>
              <a:rPr lang="en-US" sz="4000" b="1" dirty="0">
                <a:latin typeface="Times New Roman" panose="02020603050405020304" pitchFamily="18" charset="0"/>
                <a:cs typeface="Times New Roman" panose="02020603050405020304" pitchFamily="18" charset="0"/>
              </a:rPr>
              <a:t> Temel </a:t>
            </a:r>
            <a:r>
              <a:rPr lang="en-US" sz="4000" b="1" dirty="0" err="1">
                <a:latin typeface="Times New Roman" panose="02020603050405020304" pitchFamily="18" charset="0"/>
                <a:cs typeface="Times New Roman" panose="02020603050405020304" pitchFamily="18" charset="0"/>
              </a:rPr>
              <a:t>Notlar</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61045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FFDEC-6F24-F325-B599-C2D92434CD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0503D-C280-8EB1-72E6-9CEEE2595343}"/>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Kurallar</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Değişirse</a:t>
            </a:r>
            <a:r>
              <a:rPr lang="en-US" sz="4000" b="1" dirty="0" smtClean="0">
                <a:latin typeface="Times New Roman" panose="02020603050405020304" pitchFamily="18" charset="0"/>
                <a:cs typeface="Times New Roman" panose="02020603050405020304" pitchFamily="18" charset="0"/>
              </a:rPr>
              <a:t> Ne </a:t>
            </a:r>
            <a:r>
              <a:rPr lang="en-US" sz="4000" b="1" dirty="0" err="1" smtClean="0">
                <a:latin typeface="Times New Roman" panose="02020603050405020304" pitchFamily="18" charset="0"/>
                <a:cs typeface="Times New Roman" panose="02020603050405020304" pitchFamily="18" charset="0"/>
              </a:rPr>
              <a:t>Olur</a:t>
            </a:r>
            <a:r>
              <a:rPr lang="en-US" sz="4000" b="1" dirty="0" smtClean="0">
                <a:latin typeface="Times New Roman" panose="02020603050405020304" pitchFamily="18" charset="0"/>
                <a:cs typeface="Times New Roman" panose="02020603050405020304" pitchFamily="18" charset="0"/>
              </a:rPr>
              <a: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5471A99-50C9-7059-7B5A-ECC150A2CB2D}"/>
              </a:ext>
            </a:extLst>
          </p:cNvPr>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Kurallarda herhangi bir değişiklik olması durumunda ilgili proje dönemine ait Uygulama El Kitabı ve Türkiye Ulusal Ajans ile Üniversite arasında imzalanan hibe sözleşmesi bağlayıcıdır.</a:t>
            </a:r>
            <a:endParaRPr lang="en-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Bu sözleşmede geçen hükümlere uygun olmak şartı ile Rektörlük, Daire Başkanlığı ve ilgili birim yönetim kurulu kararlarına göre işlem yapılır.</a:t>
            </a:r>
            <a:endParaRPr lang="en-TR" sz="2400" dirty="0">
              <a:latin typeface="Times New Roman" panose="02020603050405020304" pitchFamily="18" charset="0"/>
              <a:cs typeface="Times New Roman" panose="02020603050405020304" pitchFamily="18" charset="0"/>
            </a:endParaRPr>
          </a:p>
          <a:p>
            <a:pPr marL="0" indent="0" algn="just">
              <a:buNone/>
            </a:pPr>
            <a:endParaRPr lang="en-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endParaRPr lang="en-TR"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685564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7E1FA-F1ED-9FC1-F28B-20020A94D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5307B7-7203-ED55-75FF-6A0A4D3B2C28}"/>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Hareketlilik</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Başka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Sebeple</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İ</a:t>
            </a:r>
            <a:r>
              <a:rPr lang="en-US" sz="4000" b="1" dirty="0" err="1" smtClean="0">
                <a:latin typeface="Times New Roman" panose="02020603050405020304" pitchFamily="18" charset="0"/>
                <a:cs typeface="Times New Roman" panose="02020603050405020304" pitchFamily="18" charset="0"/>
              </a:rPr>
              <a:t>ptal</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Edilebilir</a:t>
            </a:r>
            <a:r>
              <a:rPr lang="en-US" sz="4000" b="1" dirty="0" smtClean="0">
                <a:latin typeface="Times New Roman" panose="02020603050405020304" pitchFamily="18" charset="0"/>
                <a:cs typeface="Times New Roman" panose="02020603050405020304" pitchFamily="18" charset="0"/>
              </a:rPr>
              <a:t> mi</a:t>
            </a:r>
            <a:r>
              <a:rPr lang="en-US" sz="4000"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85004541-3C99-0DE0-DC6E-B4D6AA301771}"/>
              </a:ext>
            </a:extLst>
          </p:cNvPr>
          <p:cNvSpPr>
            <a:spLocks noGrp="1"/>
          </p:cNvSpPr>
          <p:nvPr>
            <p:ph idx="1"/>
          </p:nvPr>
        </p:nvSpPr>
        <p:spPr>
          <a:xfrm>
            <a:off x="838200" y="1690688"/>
            <a:ext cx="10515600" cy="4351338"/>
          </a:xfrm>
        </p:spPr>
        <p:txBody>
          <a:bodyPr>
            <a:noAutofit/>
          </a:bodyPr>
          <a:lstStyle/>
          <a:p>
            <a:pPr algn="just"/>
            <a:r>
              <a:rPr lang="tr-TR" sz="2400" dirty="0">
                <a:latin typeface="Times New Roman" panose="02020603050405020304" pitchFamily="18" charset="0"/>
                <a:cs typeface="Times New Roman" panose="02020603050405020304" pitchFamily="18" charset="0"/>
              </a:rPr>
              <a:t>Katılmak üzere seçilmiş ya da halihazırda değişimde olan yararlanıcıların hareketlilikleri Değişim Programları Seçim Komisyonunun kararıyla iptal edilebilir.</a:t>
            </a:r>
          </a:p>
          <a:p>
            <a:pPr algn="just"/>
            <a:r>
              <a:rPr lang="tr-TR" sz="2400" dirty="0">
                <a:latin typeface="Times New Roman" panose="02020603050405020304" pitchFamily="18" charset="0"/>
                <a:cs typeface="Times New Roman" panose="02020603050405020304" pitchFamily="18" charset="0"/>
              </a:rPr>
              <a:t>Erasmus+ hibeleri ve/veya seyahat desteğinin iadesi istenir.</a:t>
            </a:r>
          </a:p>
          <a:p>
            <a:pPr algn="just"/>
            <a:r>
              <a:rPr lang="tr-TR" sz="2400" dirty="0">
                <a:latin typeface="Times New Roman" panose="02020603050405020304" pitchFamily="18" charset="0"/>
                <a:cs typeface="Times New Roman" panose="02020603050405020304" pitchFamily="18" charset="0"/>
              </a:rPr>
              <a:t>Haklarında disiplin işlemleri başlatılabilir.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73603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7DF30-C5E7-3F95-6F85-47EFE35C58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3B44B-AFB5-8CBB-93D0-02E1E2C3ECBA}"/>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Hareketlilik</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Sunumda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Bahsedilenler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Haricinde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Başka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Sebeple</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İ</a:t>
            </a:r>
            <a:r>
              <a:rPr lang="en-US" sz="4000" b="1" dirty="0" err="1" smtClean="0">
                <a:latin typeface="Times New Roman" panose="02020603050405020304" pitchFamily="18" charset="0"/>
                <a:cs typeface="Times New Roman" panose="02020603050405020304" pitchFamily="18" charset="0"/>
              </a:rPr>
              <a:t>ptal</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Edilebilir</a:t>
            </a:r>
            <a:r>
              <a:rPr lang="en-US" sz="4000" b="1" dirty="0" smtClean="0">
                <a:latin typeface="Times New Roman" panose="02020603050405020304" pitchFamily="18" charset="0"/>
                <a:cs typeface="Times New Roman" panose="02020603050405020304" pitchFamily="18" charset="0"/>
              </a:rPr>
              <a:t> mi</a:t>
            </a:r>
            <a:r>
              <a:rPr lang="en-US" sz="4000"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1456BA85-275E-7E62-A86F-2B48864E8BDE}"/>
              </a:ext>
            </a:extLst>
          </p:cNvPr>
          <p:cNvSpPr>
            <a:spLocks noGrp="1"/>
          </p:cNvSpPr>
          <p:nvPr>
            <p:ph idx="1"/>
          </p:nvPr>
        </p:nvSpPr>
        <p:spPr>
          <a:xfrm>
            <a:off x="838200" y="2141537"/>
            <a:ext cx="10515600" cy="4351338"/>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Aşağıdaki durumlarda hareketliliğin iptaline yönelik karar alınır:</a:t>
            </a:r>
          </a:p>
          <a:p>
            <a:pPr marL="0" indent="0" algn="just">
              <a:buNone/>
            </a:pP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Disiplin Yönetmeliğine göre cezai işlem gerektiren eylemleri Üniversitede veya karşı kurumda gerçekleştirmek.</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Daire Başkanlığı ve ilgili akademik veya idari birimler tarafından sorulan hususları haklı bir sebep olmadan zamanında cevaplandırmamak, istenen belgeleri zamanında eksiksiz olarak teslim etmemek.</a:t>
            </a:r>
            <a:endParaRPr lang="en-TR" sz="2400" dirty="0">
              <a:latin typeface="Times New Roman" panose="02020603050405020304" pitchFamily="18" charset="0"/>
              <a:cs typeface="Times New Roman" panose="02020603050405020304" pitchFamily="18" charset="0"/>
            </a:endParaRPr>
          </a:p>
          <a:p>
            <a:pPr lvl="0" algn="just" fontAlgn="base"/>
            <a:r>
              <a:rPr lang="tr-TR" sz="2400" dirty="0">
                <a:latin typeface="Times New Roman" panose="02020603050405020304" pitchFamily="18" charset="0"/>
                <a:cs typeface="Times New Roman" panose="02020603050405020304" pitchFamily="18" charset="0"/>
              </a:rPr>
              <a:t>Kurumun imajına zarar verecek şekilde gerçeği yansıtmayan iddialarda bulunmak, karalayıcı ifadeler kullanmak.</a:t>
            </a:r>
            <a:endParaRPr lang="en-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98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CC2DE-6299-CE12-2708-3B08CBDCECD3}"/>
              </a:ext>
            </a:extLst>
          </p:cNvPr>
          <p:cNvSpPr>
            <a:spLocks noGrp="1"/>
          </p:cNvSpPr>
          <p:nvPr>
            <p:ph type="title"/>
          </p:nvPr>
        </p:nvSpPr>
        <p:spPr/>
        <p:txBody>
          <a:bodyPr>
            <a:normAutofit/>
          </a:bodyPr>
          <a:lstStyle/>
          <a:p>
            <a:pPr algn="ctr"/>
            <a:r>
              <a:rPr lang="en-US" sz="3600" b="1" dirty="0" err="1">
                <a:latin typeface="Times New Roman" panose="02020603050405020304" pitchFamily="18" charset="0"/>
                <a:cs typeface="Times New Roman" panose="02020603050405020304" pitchFamily="18" charset="0"/>
              </a:rPr>
              <a:t>Başvuru</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oşulları</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4ADC82F-E9DC-48E7-2E86-7616440F0573}"/>
              </a:ext>
            </a:extLst>
          </p:cNvPr>
          <p:cNvSpPr>
            <a:spLocks noGrp="1"/>
          </p:cNvSpPr>
          <p:nvPr>
            <p:ph idx="1"/>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Ek </a:t>
            </a:r>
            <a:r>
              <a:rPr lang="en-US" sz="2400" dirty="0" err="1">
                <a:latin typeface="Times New Roman" panose="02020603050405020304" pitchFamily="18" charset="0"/>
                <a:cs typeface="Times New Roman" panose="02020603050405020304" pitchFamily="18" charset="0"/>
              </a:rPr>
              <a:t>onay</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karar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gerektiren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durumlar</a:t>
            </a:r>
            <a:r>
              <a:rPr lang="en-US" sz="2400" dirty="0">
                <a:latin typeface="Times New Roman" panose="02020603050405020304" pitchFamily="18" charset="0"/>
                <a:cs typeface="Times New Roman" panose="02020603050405020304" pitchFamily="18" charset="0"/>
              </a:rPr>
              <a:t>:</a:t>
            </a:r>
          </a:p>
          <a:p>
            <a:pPr algn="just"/>
            <a:endParaRPr lang="en-US" sz="2400" dirty="0">
              <a:latin typeface="Times New Roman" panose="02020603050405020304" pitchFamily="18" charset="0"/>
              <a:cs typeface="Times New Roman" panose="02020603050405020304" pitchFamily="18" charset="0"/>
            </a:endParaRPr>
          </a:p>
          <a:p>
            <a:pPr lvl="1" algn="just"/>
            <a:r>
              <a:rPr lang="tr-TR" dirty="0">
                <a:latin typeface="Times New Roman" panose="02020603050405020304" pitchFamily="18" charset="0"/>
                <a:cs typeface="Times New Roman" panose="02020603050405020304" pitchFamily="18" charset="0"/>
              </a:rPr>
              <a:t>Araştırma görevlilerinin başvuru sırasında ilgili birim yöneticisinden yazılı onay almış olması gerekir. </a:t>
            </a:r>
            <a:endParaRPr lang="en-TR" dirty="0">
              <a:latin typeface="Times New Roman" panose="02020603050405020304" pitchFamily="18" charset="0"/>
              <a:cs typeface="Times New Roman" panose="02020603050405020304" pitchFamily="18" charset="0"/>
            </a:endParaRPr>
          </a:p>
          <a:p>
            <a:pPr lvl="1" algn="just"/>
            <a:r>
              <a:rPr lang="tr-TR" dirty="0">
                <a:latin typeface="Times New Roman" panose="02020603050405020304" pitchFamily="18" charset="0"/>
                <a:cs typeface="Times New Roman" panose="02020603050405020304" pitchFamily="18" charset="0"/>
              </a:rPr>
              <a:t>Lisansüstü programlarda kredili veya kredisiz ders yükünü tamamlamamış tezli yüksek lisans ve doktora öğrencilerinin Erasmus+ değişim programlarından yararlanması için öğrencinin tez danışmanı ve ilgili anabilim dalı başkanının olumlu görüşü ile Lisansüstü Eğitim Enstitüsü yönetim kurulu kararı gerekir. </a:t>
            </a:r>
            <a:endParaRPr lang="en-TR" dirty="0">
              <a:latin typeface="Times New Roman" panose="02020603050405020304" pitchFamily="18" charset="0"/>
              <a:cs typeface="Times New Roman" panose="02020603050405020304" pitchFamily="18" charset="0"/>
            </a:endParaRPr>
          </a:p>
          <a:p>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69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628C9-58EB-403E-9161-6CB17266DAB4}"/>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Başvuru</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K</a:t>
            </a:r>
            <a:r>
              <a:rPr lang="en-US" sz="4000" b="1" dirty="0" err="1">
                <a:latin typeface="Times New Roman" panose="02020603050405020304" pitchFamily="18" charset="0"/>
                <a:cs typeface="Times New Roman" panose="02020603050405020304" pitchFamily="18" charset="0"/>
              </a:rPr>
              <a:t>oşulları</a:t>
            </a:r>
            <a:endParaRPr lang="en-US" sz="4000"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82FAFE3-6577-2AB4-F832-F24C3BE5A52C}"/>
              </a:ext>
            </a:extLst>
          </p:cNvPr>
          <p:cNvSpPr>
            <a:spLocks noGrp="1"/>
          </p:cNvSpPr>
          <p:nvPr>
            <p:ph idx="1"/>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Süre sebepli başvuru kısıtları:</a:t>
            </a:r>
          </a:p>
          <a:p>
            <a:pPr lvl="1" algn="just"/>
            <a:r>
              <a:rPr lang="tr-TR" dirty="0">
                <a:latin typeface="Times New Roman" panose="02020603050405020304" pitchFamily="18" charset="0"/>
                <a:cs typeface="Times New Roman" panose="02020603050405020304" pitchFamily="18" charset="0"/>
              </a:rPr>
              <a:t>Bir öğrencinin aynı öğrenim düzeyi içerisinde (lisans, yüksek lisans, doktora), varsa, Erasmus </a:t>
            </a:r>
            <a:r>
              <a:rPr lang="tr-TR" dirty="0" err="1">
                <a:latin typeface="Times New Roman" panose="02020603050405020304" pitchFamily="18" charset="0"/>
                <a:cs typeface="Times New Roman" panose="02020603050405020304" pitchFamily="18" charset="0"/>
              </a:rPr>
              <a:t>Mundus</a:t>
            </a:r>
            <a:r>
              <a:rPr lang="tr-TR" dirty="0">
                <a:latin typeface="Times New Roman" panose="02020603050405020304" pitchFamily="18" charset="0"/>
                <a:cs typeface="Times New Roman" panose="02020603050405020304" pitchFamily="18" charset="0"/>
              </a:rPr>
              <a:t> burslusu olarak veya 2014-2020 Erasmus+ döneminde yapılan öğrenci hareketliliği süresi ile yeni Erasmus+ döneminde (2021-2027) yapılan Erasmus+ öğrenci hareketliliği süreleri, toplamda 12 ayı geçemez. </a:t>
            </a:r>
          </a:p>
          <a:p>
            <a:pPr lvl="1" algn="just"/>
            <a:r>
              <a:rPr lang="tr-TR" dirty="0">
                <a:latin typeface="Times New Roman" panose="02020603050405020304" pitchFamily="18" charset="0"/>
                <a:cs typeface="Times New Roman" panose="02020603050405020304" pitchFamily="18" charset="0"/>
              </a:rPr>
              <a:t>Hibe verilmese dahi aynı öğrenim düzeyi içerisinde yapılan öğrenci hareketliliği faaliyetlerinin (öğrenim/staj) toplam süresi 12 ayı geçemez. </a:t>
            </a:r>
          </a:p>
          <a:p>
            <a:pPr lvl="1" algn="just"/>
            <a:r>
              <a:rPr lang="tr-TR" dirty="0">
                <a:latin typeface="Times New Roman" panose="02020603050405020304" pitchFamily="18" charset="0"/>
                <a:cs typeface="Times New Roman" panose="02020603050405020304" pitchFamily="18" charset="0"/>
              </a:rPr>
              <a:t>İki kademenin birleşik olduğu programlar (bütünleşik doktora gibi) ile iki kademenin tek bir kademe içerisinde tamamlandığı (tıp eğitimi gibi) yükseköğretim programlarında toplam süre en fazla 24 aydır.</a:t>
            </a:r>
            <a:endParaRPr lang="en-TR"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32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6E953-8D6E-A806-DE34-59C66A8E7B1F}"/>
              </a:ext>
            </a:extLst>
          </p:cNvPr>
          <p:cNvSpPr>
            <a:spLocks noGrp="1"/>
          </p:cNvSpPr>
          <p:nvPr>
            <p:ph type="title"/>
          </p:nvPr>
        </p:nvSpPr>
        <p:spPr/>
        <p:txBody>
          <a:bodyPr>
            <a:normAutofit/>
          </a:bodyPr>
          <a:lstStyle/>
          <a:p>
            <a:pPr algn="ctr"/>
            <a:r>
              <a:rPr lang="en-US" sz="4000" b="1" dirty="0" err="1">
                <a:latin typeface="Times New Roman" panose="02020603050405020304" pitchFamily="18" charset="0"/>
                <a:cs typeface="Times New Roman" panose="02020603050405020304" pitchFamily="18" charset="0"/>
              </a:rPr>
              <a:t>Başvuru</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K</a:t>
            </a:r>
            <a:r>
              <a:rPr lang="en-US" sz="4000" b="1" dirty="0" err="1">
                <a:latin typeface="Times New Roman" panose="02020603050405020304" pitchFamily="18" charset="0"/>
                <a:cs typeface="Times New Roman" panose="02020603050405020304" pitchFamily="18" charset="0"/>
              </a:rPr>
              <a:t>oşulları</a:t>
            </a:r>
            <a:endParaRPr lang="en-US" sz="4000"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E519DC9-65D8-5F13-97EC-63C67873C3A8}"/>
              </a:ext>
            </a:extLst>
          </p:cNvPr>
          <p:cNvSpPr>
            <a:spLocks noGrp="1"/>
          </p:cNvSpPr>
          <p:nvPr>
            <p:ph idx="1"/>
          </p:nvPr>
        </p:nvSpPr>
        <p:spPr>
          <a:xfrm>
            <a:off x="838200" y="1534680"/>
            <a:ext cx="10515600" cy="4351338"/>
          </a:xfrm>
        </p:spPr>
        <p:txBody>
          <a:bodyPr>
            <a:noAutofit/>
          </a:bodyPr>
          <a:lstStyle/>
          <a:p>
            <a:pPr marL="0" indent="0" algn="just" fontAlgn="base">
              <a:buNone/>
            </a:pPr>
            <a:r>
              <a:rPr lang="tr-TR" sz="2400" dirty="0">
                <a:latin typeface="Times New Roman" panose="02020603050405020304" pitchFamily="18" charset="0"/>
                <a:cs typeface="Times New Roman" panose="02020603050405020304" pitchFamily="18" charset="0"/>
              </a:rPr>
              <a:t>Hangi aşamalarda başvurulamaz</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algn="just" fontAlgn="base"/>
            <a:r>
              <a:rPr lang="tr-TR" sz="2400" dirty="0">
                <a:latin typeface="Times New Roman" panose="02020603050405020304" pitchFamily="18" charset="0"/>
                <a:cs typeface="Times New Roman" panose="02020603050405020304" pitchFamily="18" charset="0"/>
              </a:rPr>
              <a:t>Kayıt donduran öğrenciler, kayıt dondurdukları dönemde öğrenim ve staj hareketliliği gerçekleştiremez. Ancak kayıt dondurulan dönemde hareketliliğe başvuru yapılabilir. </a:t>
            </a:r>
          </a:p>
          <a:p>
            <a:pPr algn="just" fontAlgn="base"/>
            <a:r>
              <a:rPr lang="tr-TR" sz="2400" dirty="0">
                <a:latin typeface="Times New Roman" panose="02020603050405020304" pitchFamily="18" charset="0"/>
                <a:cs typeface="Times New Roman" panose="02020603050405020304" pitchFamily="18" charset="0"/>
              </a:rPr>
              <a:t>İngilizce ve Türkçe dil hazırlık programı ve bilimsel hazırlık programı öğrencileri Erasmus+ değişim programlarına başvuramaz. </a:t>
            </a:r>
          </a:p>
          <a:p>
            <a:pPr lvl="0" algn="just" fontAlgn="base"/>
            <a:r>
              <a:rPr lang="tr-TR" sz="2400" dirty="0">
                <a:latin typeface="Times New Roman" panose="02020603050405020304" pitchFamily="18" charset="0"/>
                <a:cs typeface="Times New Roman" panose="02020603050405020304" pitchFamily="18" charset="0"/>
              </a:rPr>
              <a:t>Doktora programlarının aşağıda belirtilen aşamalarında Erasmus+ değişim programlarından yararlanılamaz. </a:t>
            </a:r>
          </a:p>
          <a:p>
            <a:pPr lvl="1" algn="just" fontAlgn="base"/>
            <a:r>
              <a:rPr lang="tr-TR" dirty="0">
                <a:latin typeface="Times New Roman" panose="02020603050405020304" pitchFamily="18" charset="0"/>
                <a:cs typeface="Times New Roman" panose="02020603050405020304" pitchFamily="18" charset="0"/>
              </a:rPr>
              <a:t>Doktora yeterlik sınavına girmemiş olan öğrenciler için doktora yeterlik sınavına girilmesi gereken son yarıyılda.</a:t>
            </a:r>
            <a:endParaRPr lang="en-TR" dirty="0">
              <a:latin typeface="Times New Roman" panose="02020603050405020304" pitchFamily="18" charset="0"/>
              <a:cs typeface="Times New Roman" panose="02020603050405020304" pitchFamily="18" charset="0"/>
            </a:endParaRPr>
          </a:p>
          <a:p>
            <a:pPr lvl="1" algn="just" fontAlgn="base"/>
            <a:r>
              <a:rPr lang="tr-TR" dirty="0">
                <a:latin typeface="Times New Roman" panose="02020603050405020304" pitchFamily="18" charset="0"/>
                <a:cs typeface="Times New Roman" panose="02020603050405020304" pitchFamily="18" charset="0"/>
              </a:rPr>
              <a:t>Tez önerisi savunmasına girilmesi gereken son yarıyılda.</a:t>
            </a:r>
            <a:endParaRPr lang="en-TR" dirty="0">
              <a:latin typeface="Times New Roman" panose="02020603050405020304" pitchFamily="18" charset="0"/>
              <a:cs typeface="Times New Roman" panose="02020603050405020304" pitchFamily="18" charset="0"/>
            </a:endParaRPr>
          </a:p>
          <a:p>
            <a:pPr lvl="1" algn="just" fontAlgn="base"/>
            <a:r>
              <a:rPr lang="tr-TR" dirty="0">
                <a:latin typeface="Times New Roman" panose="02020603050405020304" pitchFamily="18" charset="0"/>
                <a:cs typeface="Times New Roman" panose="02020603050405020304" pitchFamily="18" charset="0"/>
              </a:rPr>
              <a:t>Programın azami süresinin son yarıyılında.</a:t>
            </a:r>
            <a:endParaRPr lang="en-TR"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850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1913</TotalTime>
  <Words>4308</Words>
  <Application>Microsoft Office PowerPoint</Application>
  <PresentationFormat>Widescreen</PresentationFormat>
  <Paragraphs>359</Paragraphs>
  <Slides>66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66</vt:i4>
      </vt:variant>
    </vt:vector>
  </HeadingPairs>
  <TitlesOfParts>
    <vt:vector size="72" baseType="lpstr">
      <vt:lpstr>Aptos</vt:lpstr>
      <vt:lpstr>Aptos Display</vt:lpstr>
      <vt:lpstr>Arial</vt:lpstr>
      <vt:lpstr>Calibri</vt:lpstr>
      <vt:lpstr>Times New Roman</vt:lpstr>
      <vt:lpstr>Office Theme</vt:lpstr>
      <vt:lpstr>PowerPoint Presentation</vt:lpstr>
      <vt:lpstr>Gündem</vt:lpstr>
      <vt:lpstr>1. Erasmus+ Değişim Programları Kapsamında Giden Öğrenciler </vt:lpstr>
      <vt:lpstr>Başvuru Kuralları ve Ölçütlerin Belirlenmesi</vt:lpstr>
      <vt:lpstr>Başvuru Aşamasında Sağlanması Gereken Koşullar</vt:lpstr>
      <vt:lpstr>Başvuru Koşulları</vt:lpstr>
      <vt:lpstr>Başvuru Koşulları</vt:lpstr>
      <vt:lpstr>Başvuru Koşulları</vt:lpstr>
      <vt:lpstr>Başvuru Koşulları</vt:lpstr>
      <vt:lpstr>Başvuru İşlemleri </vt:lpstr>
      <vt:lpstr>Başvuru İşlemleri </vt:lpstr>
      <vt:lpstr>Öğrencilerin Tercih Döneminde Dikkate Alması Gerekenler</vt:lpstr>
      <vt:lpstr>Değerlendirme ve Yerleştirme Dayanakları </vt:lpstr>
      <vt:lpstr>Değerlendirme ve Yerleştirme Kuralları </vt:lpstr>
      <vt:lpstr>Değerlendirme ve Yerleştirme Kuralları</vt:lpstr>
      <vt:lpstr>Değerlendirme ve Yerleştirme Kuralları</vt:lpstr>
      <vt:lpstr>Değerlendirme ve Yerleştirme Kuralları</vt:lpstr>
      <vt:lpstr>Süre Uzatma Koşulları</vt:lpstr>
      <vt:lpstr>Alınacak Dersler - Akademik Onay ve Öğrenim Sözleşmesi</vt:lpstr>
      <vt:lpstr>Alınacak Krediye Dair Kurallar</vt:lpstr>
      <vt:lpstr>Alınacak Derslerde Bir Değişiklik Olması Gerekirse;</vt:lpstr>
      <vt:lpstr>Karşı Kuruma Başvuru Süreci </vt:lpstr>
      <vt:lpstr>Karşı Kuruma Kabul Süreci </vt:lpstr>
      <vt:lpstr>Giden Öğrencilerin Fenerbahçe Üniversite’sindeki Statüleri </vt:lpstr>
      <vt:lpstr>Giden Öğrencilerin Fenerbahçe Üniversite’sindeki Statülerine Dair Teknik Sürecin İşleyişi</vt:lpstr>
      <vt:lpstr>Erasmus+ Hibe Sözleşmesi</vt:lpstr>
      <vt:lpstr>Erasmus+ Hibelerin Ödenmesi</vt:lpstr>
      <vt:lpstr>Öğrencilerin Kaldıkları Süre Artarsa Ne Olur?</vt:lpstr>
      <vt:lpstr>Değişim Programını Tamamlayan Öğrencinin Hibe İçin Teslim Etmesi Gereken Belgeler</vt:lpstr>
      <vt:lpstr>Hibenin İptaline, Geri Ödenmesine ve Yasal Takibe Sebep Olabilecek Durumlar</vt:lpstr>
      <vt:lpstr>Hibenin İptaline, Geri Ödenmesine ve Yasal Takibe Sebep Olabilecek Durumlar</vt:lpstr>
      <vt:lpstr>Ders Saydırma İçin Öğrencinin Temin Etmesi Gereken Belgeler</vt:lpstr>
      <vt:lpstr>Ders Saydırma Kuralları</vt:lpstr>
      <vt:lpstr>Ders Saydırma Kuralları</vt:lpstr>
      <vt:lpstr>Öğrenim Ücretleri ve Diğer Ücretler</vt:lpstr>
      <vt:lpstr>Staj Hareketliliği İle İlgili Özel Hükümler</vt:lpstr>
      <vt:lpstr>Staj Hareketliliği İle İlgili Özel Hükümler</vt:lpstr>
      <vt:lpstr>Staj Hareketliliği İle İlgili Tamamlandığında Öğrencinin Teslim Etmesi Gereken Belgeler</vt:lpstr>
      <vt:lpstr>2. Erasmus+ Değişim Programları Kapsamında Gelen Öğrenciler</vt:lpstr>
      <vt:lpstr>Gelen Öğrenci Süreci</vt:lpstr>
      <vt:lpstr>Ders Seçimi ve Öğrenim Sözleşmesi</vt:lpstr>
      <vt:lpstr>FBÜ’nün Gelen Başvuruları Kabulü</vt:lpstr>
      <vt:lpstr>Gelecek Öğrencilerin Bilgilendirilmesi</vt:lpstr>
      <vt:lpstr>Değişimini Tamamlayan Öğrenciler İle İlgili İşlemler</vt:lpstr>
      <vt:lpstr>3. Erasmus+ Değişim Programları Kapsamında Giden Personel</vt:lpstr>
      <vt:lpstr>Ders Verme Hareketliliği ve Eğitim Alma Hareketliliği</vt:lpstr>
      <vt:lpstr>Personel Hareketliliği Aynı Ülkede Yapılabilir mi?</vt:lpstr>
      <vt:lpstr>Personel Hareketliliği İçin Gerekli Koşullar</vt:lpstr>
      <vt:lpstr>Personel Hareketliliği İçin Gerekli Koşullar</vt:lpstr>
      <vt:lpstr>PowerPoint Presentation</vt:lpstr>
      <vt:lpstr>Personelin Dikkat Etmesi Gereken Durumlar</vt:lpstr>
      <vt:lpstr>Personel Hareketliliğinde Hibeye Dair Kurallar</vt:lpstr>
      <vt:lpstr>Personel Hareketliliğinde Hibeye Dair Kurallar</vt:lpstr>
      <vt:lpstr>Personel Hareketliliğinde Hibeye Dair Kurallar</vt:lpstr>
      <vt:lpstr>Hareketliliği Tamamlayan Personelin Dönüşteki Yükümlülükleri</vt:lpstr>
      <vt:lpstr>PowerPoint Presentation</vt:lpstr>
      <vt:lpstr>Puanlarda Eşitlik Olursa</vt:lpstr>
      <vt:lpstr>4. Erasmus+ Değişim Programları Kapsamında Gelen Personel Hareketlilikleri </vt:lpstr>
      <vt:lpstr>Ders Verme Hareketliliği </vt:lpstr>
      <vt:lpstr>Ders Verme Hareketliliği Süreci</vt:lpstr>
      <vt:lpstr>Eğitim Alma Hareketliliği</vt:lpstr>
      <vt:lpstr>Eğitim Alma Hareketliliği Süreci</vt:lpstr>
      <vt:lpstr>5. Herkes İçin Temel Notlar</vt:lpstr>
      <vt:lpstr>Kurallar Değişirse Ne Olur?</vt:lpstr>
      <vt:lpstr>Hareketlilik Başka Bir Sebeple İptal Edilebilir mi?</vt:lpstr>
      <vt:lpstr>Hareketlilik Sunumda Bahsedilenler Haricinde Başka Bir Sebeple İptal Edilebilir 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 </dc:title>
  <dc:creator>Dr. Öğr. Üyesi Hilal AYTİMUR</dc:creator>
  <cp:lastModifiedBy>EMİNE SIRMALI</cp:lastModifiedBy>
  <cp:revision>91</cp:revision>
  <dcterms:created xsi:type="dcterms:W3CDTF">2025-10-10T12:48:56Z</dcterms:created>
  <dcterms:modified xsi:type="dcterms:W3CDTF">2025-10-24T10:40:11Z</dcterms:modified>
</cp:coreProperties>
</file>